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5.jpg" ContentType="image/jpg"/>
  <Override PartName="/ppt/media/image106.jpg" ContentType="image/jpg"/>
  <Override PartName="/ppt/media/image113.jpg" ContentType="image/jpg"/>
  <Override PartName="/ppt/media/image114.jpg" ContentType="image/jpg"/>
  <Override PartName="/ppt/media/image116.jpg" ContentType="image/jpg"/>
  <Override PartName="/ppt/notesSlides/notesSlide1.xml" ContentType="application/vnd.openxmlformats-officedocument.presentationml.notesSlide+xml"/>
  <Override PartName="/ppt/media/image129.jpg" ContentType="image/jpg"/>
  <Override PartName="/ppt/media/image130.jpg" ContentType="image/jpg"/>
  <Override PartName="/ppt/notesSlides/notesSlide2.xml" ContentType="application/vnd.openxmlformats-officedocument.presentationml.notesSlide+xml"/>
  <Override PartName="/ppt/media/image13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0.jpg" ContentType="image/jpg"/>
  <Override PartName="/ppt/media/image17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265" r:id="rId15"/>
    <p:sldId id="469" r:id="rId16"/>
    <p:sldId id="470" r:id="rId17"/>
    <p:sldId id="471" r:id="rId18"/>
    <p:sldId id="472" r:id="rId19"/>
    <p:sldId id="473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8" r:id="rId32"/>
    <p:sldId id="279" r:id="rId33"/>
    <p:sldId id="283" r:id="rId34"/>
    <p:sldId id="465" r:id="rId35"/>
    <p:sldId id="303" r:id="rId36"/>
    <p:sldId id="286" r:id="rId37"/>
    <p:sldId id="47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8" r:id="rId48"/>
    <p:sldId id="319" r:id="rId49"/>
    <p:sldId id="298" r:id="rId50"/>
    <p:sldId id="299" r:id="rId51"/>
    <p:sldId id="300" r:id="rId52"/>
    <p:sldId id="301" r:id="rId53"/>
    <p:sldId id="302" r:id="rId54"/>
    <p:sldId id="474" r:id="rId55"/>
    <p:sldId id="320" r:id="rId56"/>
    <p:sldId id="259" r:id="rId57"/>
    <p:sldId id="263" r:id="rId58"/>
    <p:sldId id="440" r:id="rId59"/>
    <p:sldId id="441" r:id="rId60"/>
    <p:sldId id="321" r:id="rId61"/>
    <p:sldId id="322" r:id="rId62"/>
    <p:sldId id="436" r:id="rId63"/>
    <p:sldId id="324" r:id="rId64"/>
    <p:sldId id="437" r:id="rId65"/>
    <p:sldId id="435" r:id="rId66"/>
    <p:sldId id="438" r:id="rId67"/>
    <p:sldId id="442" r:id="rId68"/>
    <p:sldId id="323" r:id="rId69"/>
    <p:sldId id="325" r:id="rId70"/>
    <p:sldId id="483" r:id="rId71"/>
    <p:sldId id="479" r:id="rId72"/>
    <p:sldId id="439" r:id="rId73"/>
    <p:sldId id="480" r:id="rId74"/>
    <p:sldId id="481" r:id="rId75"/>
    <p:sldId id="482" r:id="rId76"/>
    <p:sldId id="326" r:id="rId77"/>
    <p:sldId id="341" r:id="rId78"/>
    <p:sldId id="333" r:id="rId79"/>
    <p:sldId id="342" r:id="rId80"/>
    <p:sldId id="343" r:id="rId81"/>
    <p:sldId id="332" r:id="rId82"/>
    <p:sldId id="344" r:id="rId83"/>
    <p:sldId id="345" r:id="rId84"/>
    <p:sldId id="346" r:id="rId85"/>
    <p:sldId id="347" r:id="rId86"/>
    <p:sldId id="349" r:id="rId87"/>
    <p:sldId id="327" r:id="rId88"/>
    <p:sldId id="334" r:id="rId89"/>
    <p:sldId id="328" r:id="rId90"/>
    <p:sldId id="329" r:id="rId91"/>
    <p:sldId id="331" r:id="rId92"/>
    <p:sldId id="339" r:id="rId93"/>
    <p:sldId id="337" r:id="rId94"/>
    <p:sldId id="330" r:id="rId95"/>
    <p:sldId id="378" r:id="rId96"/>
    <p:sldId id="336" r:id="rId97"/>
    <p:sldId id="350" r:id="rId98"/>
    <p:sldId id="335" r:id="rId99"/>
    <p:sldId id="452" r:id="rId100"/>
    <p:sldId id="272" r:id="rId101"/>
    <p:sldId id="443" r:id="rId102"/>
    <p:sldId id="444" r:id="rId103"/>
    <p:sldId id="445" r:id="rId104"/>
    <p:sldId id="447" r:id="rId105"/>
    <p:sldId id="448" r:id="rId106"/>
    <p:sldId id="280" r:id="rId107"/>
    <p:sldId id="281" r:id="rId108"/>
    <p:sldId id="449" r:id="rId109"/>
    <p:sldId id="284" r:id="rId110"/>
    <p:sldId id="456" r:id="rId111"/>
    <p:sldId id="450" r:id="rId112"/>
    <p:sldId id="463" r:id="rId113"/>
    <p:sldId id="457" r:id="rId114"/>
    <p:sldId id="464" r:id="rId115"/>
    <p:sldId id="414" r:id="rId116"/>
    <p:sldId id="454" r:id="rId117"/>
    <p:sldId id="415" r:id="rId118"/>
    <p:sldId id="451" r:id="rId119"/>
    <p:sldId id="484" r:id="rId120"/>
    <p:sldId id="458" r:id="rId121"/>
    <p:sldId id="466" r:id="rId122"/>
    <p:sldId id="467" r:id="rId123"/>
    <p:sldId id="468" r:id="rId124"/>
    <p:sldId id="308" r:id="rId125"/>
    <p:sldId id="485" r:id="rId126"/>
    <p:sldId id="460" r:id="rId127"/>
    <p:sldId id="462" r:id="rId128"/>
    <p:sldId id="461" r:id="rId129"/>
    <p:sldId id="478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30"/>
    <p:restoredTop sz="96327"/>
  </p:normalViewPr>
  <p:slideViewPr>
    <p:cSldViewPr snapToGrid="0">
      <p:cViewPr varScale="1">
        <p:scale>
          <a:sx n="93" d="100"/>
          <a:sy n="93" d="100"/>
        </p:scale>
        <p:origin x="24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imilarweb.com/website/tesla.com/#overview" TargetMode="Externa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375173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301434"/>
            <a:ext cx="8908701" cy="4915721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для каких типов встреч и в какое время используют переговорки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как сделано у других компаний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общаемся с сотрудниками, узнаём что удобно / неудобно и почему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составляем список идей, приоритезируем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делаем первую минимальную версию переговорки (несколько стульев)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получаем первую обратную связь (что добавить и почему, что изменить)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вносим изменения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замеряем что изменилось (на</a:t>
            </a:r>
            <a:r>
              <a:rPr lang="ru-RU" dirty="0">
                <a:latin typeface="Helvetica" pitchFamily="2" charset="0"/>
              </a:rPr>
              <a:t>пример,</a:t>
            </a:r>
            <a:r>
              <a:rPr lang="ru-RU" dirty="0">
                <a:effectLst/>
                <a:latin typeface="Helvetica" pitchFamily="2" charset="0"/>
              </a:rPr>
              <a:t> с помощью опросов сотрудников)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маркерную доску, то опрос сотрудников покажет на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столько-то % лучший результат”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886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92462"/>
          </a:xfrm>
          <a:prstGeom prst="rect">
            <a:avLst/>
          </a:prstGeom>
        </p:spPr>
        <p:txBody>
          <a:bodyPr vert="horz" wrap="square" lIns="0" tIns="532823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832" y="3738253"/>
            <a:ext cx="2951480" cy="1688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sz="1867" b="1" spc="127" dirty="0">
                <a:latin typeface="Arial"/>
                <a:cs typeface="Arial"/>
              </a:rPr>
              <a:t>анализ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60" dirty="0">
                <a:latin typeface="Arial"/>
                <a:cs typeface="Arial"/>
              </a:rPr>
              <a:t>рынка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3" dirty="0">
                <a:latin typeface="Arial"/>
                <a:cs typeface="Arial"/>
              </a:rPr>
              <a:t>с </a:t>
            </a:r>
            <a:r>
              <a:rPr sz="1867" b="1" spc="113" dirty="0">
                <a:latin typeface="Arial"/>
                <a:cs typeface="Arial"/>
              </a:rPr>
              <a:t>помощью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07" dirty="0">
                <a:latin typeface="Arial"/>
                <a:cs typeface="Arial"/>
              </a:rPr>
              <a:t>специально </a:t>
            </a:r>
            <a:r>
              <a:rPr sz="1867" b="1" spc="127" dirty="0">
                <a:latin typeface="Arial"/>
                <a:cs typeface="Arial"/>
              </a:rPr>
              <a:t>обученных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20" dirty="0">
                <a:latin typeface="Arial"/>
                <a:cs typeface="Arial"/>
              </a:rPr>
              <a:t>людей </a:t>
            </a:r>
            <a:r>
              <a:rPr sz="1867" spc="80" dirty="0">
                <a:latin typeface="Arial"/>
                <a:cs typeface="Arial"/>
              </a:rPr>
              <a:t>заказать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у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агентства,</a:t>
            </a:r>
            <a:endParaRPr sz="1867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фрилансе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4313" y="2195183"/>
            <a:ext cx="3292687" cy="25065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sz="1867" b="1" spc="100" dirty="0">
                <a:latin typeface="Arial"/>
                <a:cs typeface="Arial"/>
              </a:rPr>
              <a:t>сделать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00" dirty="0">
                <a:latin typeface="Arial"/>
                <a:cs typeface="Arial"/>
              </a:rPr>
              <a:t>самому </a:t>
            </a:r>
            <a:r>
              <a:rPr sz="1867" spc="147" dirty="0">
                <a:latin typeface="Arial"/>
                <a:cs typeface="Arial"/>
              </a:rPr>
              <a:t>провести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опросы,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изучить </a:t>
            </a:r>
            <a:r>
              <a:rPr sz="1867" spc="160" dirty="0">
                <a:latin typeface="Arial"/>
                <a:cs typeface="Arial"/>
              </a:rPr>
              <a:t>информацию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интернете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0612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>
              <a:latin typeface="Arial"/>
              <a:cs typeface="Arial"/>
            </a:endParaRPr>
          </a:p>
          <a:p>
            <a:pPr marL="537620" marR="6773" indent="-521534">
              <a:lnSpc>
                <a:spcPts val="2200"/>
              </a:lnSpc>
              <a:spcBef>
                <a:spcPts val="2880"/>
              </a:spcBef>
            </a:pPr>
            <a:r>
              <a:rPr sz="1867" b="1" spc="147" dirty="0">
                <a:latin typeface="Arial"/>
                <a:cs typeface="Arial"/>
              </a:rPr>
              <a:t>найти/купить</a:t>
            </a:r>
            <a:r>
              <a:rPr sz="1867" b="1" spc="33" dirty="0">
                <a:latin typeface="Arial"/>
                <a:cs typeface="Arial"/>
              </a:rPr>
              <a:t> </a:t>
            </a:r>
            <a:r>
              <a:rPr sz="1867" b="1" spc="73" dirty="0">
                <a:latin typeface="Arial"/>
                <a:cs typeface="Arial"/>
              </a:rPr>
              <a:t>готовые </a:t>
            </a:r>
            <a:r>
              <a:rPr sz="1867" b="1" spc="100" dirty="0">
                <a:latin typeface="Arial"/>
                <a:cs typeface="Arial"/>
              </a:rPr>
              <a:t>исследования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9881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52" dirty="0">
                <a:latin typeface="Arial"/>
                <a:cs typeface="Arial"/>
              </a:rPr>
              <a:t>Потребности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в </a:t>
            </a:r>
            <a:r>
              <a:rPr sz="1867" spc="173" dirty="0">
                <a:latin typeface="Arial"/>
                <a:cs typeface="Arial"/>
              </a:rPr>
              <a:t>информации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способы </a:t>
            </a:r>
            <a:r>
              <a:rPr sz="1867" spc="120" dirty="0">
                <a:latin typeface="Arial"/>
                <a:cs typeface="Arial"/>
              </a:rPr>
              <a:t>её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получения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291" y="3701472"/>
            <a:ext cx="3431540" cy="6549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60" dirty="0">
                <a:latin typeface="Arial"/>
                <a:cs typeface="Arial"/>
              </a:rPr>
              <a:t>Поведение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при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покупке, </a:t>
            </a:r>
            <a:r>
              <a:rPr sz="1867" spc="107" dirty="0">
                <a:latin typeface="Arial"/>
                <a:cs typeface="Arial"/>
              </a:rPr>
              <a:t>кто/что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влияет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на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решение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690" y="5284886"/>
            <a:ext cx="2544233" cy="6511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5000"/>
              </a:lnSpc>
              <a:spcBef>
                <a:spcPts val="133"/>
              </a:spcBef>
            </a:pPr>
            <a:r>
              <a:rPr sz="1733" spc="113" dirty="0">
                <a:latin typeface="Arial"/>
                <a:cs typeface="Arial"/>
              </a:rPr>
              <a:t>Интересы,</a:t>
            </a:r>
            <a:r>
              <a:rPr sz="1733" spc="27" dirty="0">
                <a:latin typeface="Arial"/>
                <a:cs typeface="Arial"/>
              </a:rPr>
              <a:t> </a:t>
            </a:r>
            <a:r>
              <a:rPr sz="1733" spc="152" dirty="0">
                <a:latin typeface="Arial"/>
                <a:cs typeface="Arial"/>
              </a:rPr>
              <a:t>привычки, </a:t>
            </a:r>
            <a:r>
              <a:rPr sz="1733" spc="127" dirty="0">
                <a:latin typeface="Arial"/>
                <a:cs typeface="Arial"/>
              </a:rPr>
              <a:t>хобби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latin typeface="Arial"/>
                <a:cs typeface="Arial"/>
              </a:rPr>
              <a:t>Ценности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Образование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сфера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107" dirty="0">
                <a:latin typeface="Arial"/>
                <a:cs typeface="Arial"/>
              </a:rPr>
              <a:t>деятельности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Демографические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200" dirty="0">
                <a:latin typeface="Arial"/>
                <a:cs typeface="Arial"/>
              </a:rPr>
              <a:t>признаки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543" y="502356"/>
            <a:ext cx="95216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40" dirty="0">
                <a:solidFill>
                  <a:srgbClr val="000000"/>
                </a:solidFill>
              </a:rPr>
              <a:t>Определяем</a:t>
            </a:r>
            <a:r>
              <a:rPr sz="5867" spc="107" dirty="0">
                <a:solidFill>
                  <a:srgbClr val="000000"/>
                </a:solidFill>
              </a:rPr>
              <a:t> </a:t>
            </a:r>
            <a:r>
              <a:rPr sz="5867" spc="560" dirty="0">
                <a:solidFill>
                  <a:srgbClr val="000000"/>
                </a:solidFill>
              </a:rPr>
              <a:t>критерии</a:t>
            </a:r>
            <a:endParaRPr sz="5867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426615"/>
            <a:ext cx="10281408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1: </a:t>
            </a:r>
            <a:r>
              <a:rPr lang="ru-RU" spc="253" dirty="0">
                <a:solidFill>
                  <a:srgbClr val="000000"/>
                </a:solidFill>
                <a:latin typeface="Arial"/>
                <a:cs typeface="Arial"/>
              </a:rPr>
              <a:t>Сегментация</a:t>
            </a:r>
            <a:r>
              <a:rPr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3" dirty="0">
                <a:solidFill>
                  <a:srgbClr val="000000"/>
                </a:solidFill>
                <a:latin typeface="Arial"/>
                <a:cs typeface="Arial"/>
              </a:rPr>
              <a:t>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219721"/>
            <a:ext cx="10146194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2: </a:t>
            </a:r>
            <a:r>
              <a:rPr lang="ru-RU"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 dirty="0"/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М/Ж?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Сколько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лет? </a:t>
            </a:r>
            <a:r>
              <a:rPr sz="1867" dirty="0">
                <a:latin typeface="Arial"/>
                <a:cs typeface="Arial"/>
              </a:rPr>
              <a:t>Где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живёт?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Семейное </a:t>
            </a:r>
            <a:r>
              <a:rPr sz="1867" spc="127" dirty="0">
                <a:latin typeface="Arial"/>
                <a:cs typeface="Arial"/>
              </a:rPr>
              <a:t>положение?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занимается?</a:t>
            </a:r>
            <a:endParaRPr sz="1867">
              <a:latin typeface="Arial"/>
              <a:cs typeface="Arial"/>
            </a:endParaRP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1867" spc="107" dirty="0">
                <a:latin typeface="Arial"/>
                <a:cs typeface="Arial"/>
              </a:rPr>
              <a:t>Сколько </a:t>
            </a:r>
            <a:r>
              <a:rPr sz="1867" spc="67" dirty="0">
                <a:latin typeface="Arial"/>
                <a:cs typeface="Arial"/>
              </a:rPr>
              <a:t>зарабатывает?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него </a:t>
            </a:r>
            <a:r>
              <a:rPr sz="1867" spc="113" dirty="0">
                <a:latin typeface="Arial"/>
                <a:cs typeface="Arial"/>
              </a:rPr>
              <a:t>важно?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читает,</a:t>
            </a:r>
            <a:r>
              <a:rPr sz="1867" spc="1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смотрит, слушает?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Где?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что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обращает </a:t>
            </a:r>
            <a:r>
              <a:rPr sz="1867" spc="167" dirty="0">
                <a:latin typeface="Arial"/>
                <a:cs typeface="Arial"/>
              </a:rPr>
              <a:t>внимание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200" dirty="0">
                <a:latin typeface="Arial"/>
                <a:cs typeface="Arial"/>
              </a:rPr>
              <a:t>при </a:t>
            </a:r>
            <a:r>
              <a:rPr sz="1867" spc="133" dirty="0">
                <a:latin typeface="Arial"/>
                <a:cs typeface="Arial"/>
              </a:rPr>
              <a:t>покупке?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ему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интересно? </a:t>
            </a: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занимается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40" dirty="0">
                <a:latin typeface="Arial"/>
                <a:cs typeface="Arial"/>
              </a:rPr>
              <a:t>свободное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время?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057576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b="1" spc="107" dirty="0">
                <a:solidFill>
                  <a:srgbClr val="0034EC"/>
                </a:solidFill>
                <a:latin typeface="Arial"/>
                <a:cs typeface="Arial"/>
              </a:rPr>
              <a:t>Задача</a:t>
            </a:r>
            <a:r>
              <a:rPr lang="ru-RU" sz="2133" b="1" dirty="0">
                <a:solidFill>
                  <a:srgbClr val="0034EC"/>
                </a:solidFill>
                <a:latin typeface="Arial"/>
                <a:cs typeface="Arial"/>
              </a:rPr>
              <a:t>: </a:t>
            </a:r>
            <a:r>
              <a:rPr lang="ru-RU" sz="2133" spc="113" dirty="0">
                <a:latin typeface="Arial"/>
                <a:cs typeface="Arial"/>
              </a:rPr>
              <a:t>выяснить,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какая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80" dirty="0">
                <a:latin typeface="Arial"/>
                <a:cs typeface="Arial"/>
              </a:rPr>
              <a:t>есть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проблема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у </a:t>
            </a:r>
            <a:r>
              <a:rPr lang="ru-RU" sz="2133" spc="113" dirty="0">
                <a:latin typeface="Arial"/>
                <a:cs typeface="Arial"/>
              </a:rPr>
              <a:t>покупателя,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72" dirty="0">
                <a:latin typeface="Arial"/>
                <a:cs typeface="Arial"/>
              </a:rPr>
              <a:t>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07" dirty="0">
                <a:latin typeface="Arial"/>
                <a:cs typeface="Arial"/>
              </a:rPr>
              <a:t>как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мы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сможем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ее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07" dirty="0">
                <a:latin typeface="Arial"/>
                <a:cs typeface="Arial"/>
              </a:rPr>
              <a:t>решить.</a:t>
            </a:r>
            <a:endParaRPr lang="ru-RU" sz="2467" dirty="0">
              <a:latin typeface="Arial"/>
              <a:cs typeface="Arial"/>
            </a:endParaRPr>
          </a:p>
          <a:p>
            <a:pPr marL="16933" marR="133770">
              <a:lnSpc>
                <a:spcPct val="113300"/>
              </a:lnSpc>
            </a:pPr>
            <a:r>
              <a:rPr lang="ru-RU" sz="2133" spc="152" dirty="0">
                <a:latin typeface="Arial"/>
                <a:cs typeface="Arial"/>
              </a:rPr>
              <a:t>Составим </a:t>
            </a:r>
            <a:r>
              <a:rPr lang="ru-RU" sz="2133" spc="147" dirty="0">
                <a:latin typeface="Arial"/>
                <a:cs typeface="Arial"/>
              </a:rPr>
              <a:t>портрет</a:t>
            </a:r>
            <a:r>
              <a:rPr lang="ru-RU" sz="2133" spc="-13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покупателя </a:t>
            </a:r>
            <a:r>
              <a:rPr lang="ru-RU" sz="2133" spc="220" dirty="0">
                <a:latin typeface="Arial"/>
                <a:cs typeface="Arial"/>
              </a:rPr>
              <a:t>по</a:t>
            </a:r>
            <a:r>
              <a:rPr lang="ru-RU" sz="2133" spc="-40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интересующим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критериям</a:t>
            </a:r>
            <a:endParaRPr lang="ru-RU"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50290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27" dirty="0">
                <a:solidFill>
                  <a:srgbClr val="FFFFFF"/>
                </a:solidFill>
                <a:latin typeface="Arial"/>
                <a:cs typeface="Arial"/>
              </a:rPr>
              <a:t>Общайтесь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200" dirty="0">
                <a:solidFill>
                  <a:srgbClr val="FFFFFF"/>
                </a:solidFill>
                <a:latin typeface="Arial"/>
                <a:cs typeface="Arial"/>
              </a:rPr>
              <a:t>своими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покупателями,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7" dirty="0">
                <a:solidFill>
                  <a:srgbClr val="FFFFFF"/>
                </a:solidFill>
                <a:latin typeface="Arial"/>
                <a:cs typeface="Arial"/>
              </a:rPr>
              <a:t>опросите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друзей,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знакомых,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читайте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73" dirty="0">
                <a:solidFill>
                  <a:srgbClr val="FFFFFF"/>
                </a:solidFill>
                <a:latin typeface="Arial"/>
                <a:cs typeface="Arial"/>
              </a:rPr>
              <a:t>форумы.</a:t>
            </a:r>
            <a:endParaRPr sz="2133">
              <a:latin typeface="Arial"/>
              <a:cs typeface="Arial"/>
            </a:endParaRP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покупателя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составляется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93" dirty="0">
                <a:solidFill>
                  <a:srgbClr val="FFFFFF"/>
                </a:solidFill>
                <a:latin typeface="Arial"/>
                <a:cs typeface="Arial"/>
              </a:rPr>
              <a:t>каждый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87" dirty="0">
                <a:solidFill>
                  <a:srgbClr val="FFFFFF"/>
                </a:solidFill>
                <a:latin typeface="Arial"/>
                <a:cs typeface="Arial"/>
              </a:rPr>
              <a:t>сегмент.</a:t>
            </a:r>
            <a:endParaRPr sz="2133">
              <a:latin typeface="Arial"/>
              <a:cs typeface="Arial"/>
            </a:endParaRP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Собирая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13" dirty="0">
                <a:solidFill>
                  <a:srgbClr val="FFFFFF"/>
                </a:solidFill>
                <a:latin typeface="Arial"/>
                <a:cs typeface="Arial"/>
              </a:rPr>
              <a:t>покупателя,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делайте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его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безликим.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Описывайте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конкретного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человека,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максимально </a:t>
            </a:r>
            <a:r>
              <a:rPr sz="2133" spc="80" dirty="0">
                <a:solidFill>
                  <a:srgbClr val="FFFFFF"/>
                </a:solidFill>
                <a:latin typeface="Arial"/>
                <a:cs typeface="Arial"/>
              </a:rPr>
              <a:t>соответствует</a:t>
            </a:r>
            <a:r>
              <a:rPr sz="2133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портрету.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706165"/>
            <a:ext cx="910284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sz="5867" spc="-327" dirty="0">
                <a:solidFill>
                  <a:schemeClr val="bg1"/>
                </a:solidFill>
              </a:rPr>
              <a:t>Г</a:t>
            </a:r>
            <a:r>
              <a:rPr sz="5867" spc="400" dirty="0">
                <a:solidFill>
                  <a:schemeClr val="bg1"/>
                </a:solidFill>
              </a:rPr>
              <a:t>де</a:t>
            </a:r>
            <a:r>
              <a:rPr sz="5867" spc="87" dirty="0">
                <a:solidFill>
                  <a:schemeClr val="bg1"/>
                </a:solidFill>
              </a:rPr>
              <a:t> </a:t>
            </a:r>
            <a:r>
              <a:rPr sz="5867" spc="293" dirty="0">
                <a:solidFill>
                  <a:schemeClr val="bg1"/>
                </a:solidFill>
              </a:rPr>
              <a:t>брать</a:t>
            </a:r>
            <a:r>
              <a:rPr sz="5867" spc="80" dirty="0">
                <a:solidFill>
                  <a:schemeClr val="bg1"/>
                </a:solidFill>
              </a:rPr>
              <a:t> </a:t>
            </a:r>
            <a:r>
              <a:rPr sz="5867" spc="327" dirty="0">
                <a:solidFill>
                  <a:schemeClr val="bg1"/>
                </a:solidFill>
              </a:rPr>
              <a:t>информацию?</a:t>
            </a:r>
            <a:endParaRPr sz="5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910554"/>
            <a:ext cx="1402080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/>
          </a:p>
        </p:txBody>
      </p:sp>
      <p:sp>
        <p:nvSpPr>
          <p:cNvPr id="3" name="object 3"/>
          <p:cNvSpPr txBox="1"/>
          <p:nvPr/>
        </p:nvSpPr>
        <p:spPr>
          <a:xfrm>
            <a:off x="608562" y="2184864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Мужчина,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45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лет,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женат,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детей,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живёт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33" dirty="0">
                <a:latin typeface="Arial"/>
                <a:cs typeface="Arial"/>
              </a:rPr>
              <a:t>спальном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районе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028" y="3636759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Зам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директора </a:t>
            </a:r>
            <a:r>
              <a:rPr sz="1867" spc="140" dirty="0">
                <a:latin typeface="Arial"/>
                <a:cs typeface="Arial"/>
              </a:rPr>
              <a:t>небольшой </a:t>
            </a:r>
            <a:r>
              <a:rPr sz="1867" spc="152" dirty="0">
                <a:latin typeface="Arial"/>
                <a:cs typeface="Arial"/>
              </a:rPr>
              <a:t>компании,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доход </a:t>
            </a:r>
            <a:r>
              <a:rPr sz="1867" spc="-40" dirty="0">
                <a:latin typeface="Arial"/>
                <a:cs typeface="Arial"/>
              </a:rPr>
              <a:t>150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т.р.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413" y="3846850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Стабильность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семья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506" y="5272908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Интернет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использует </a:t>
            </a:r>
            <a:r>
              <a:rPr sz="1867" spc="107" dirty="0">
                <a:latin typeface="Arial"/>
                <a:cs typeface="Arial"/>
              </a:rPr>
              <a:t>только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работы, </a:t>
            </a:r>
            <a:r>
              <a:rPr sz="1867" spc="87" dirty="0">
                <a:latin typeface="Arial"/>
                <a:cs typeface="Arial"/>
              </a:rPr>
              <a:t>читает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деловые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новости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283" y="5022085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Нет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времени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поиски </a:t>
            </a:r>
            <a:r>
              <a:rPr sz="1867" spc="147" dirty="0">
                <a:latin typeface="Arial"/>
                <a:cs typeface="Arial"/>
              </a:rPr>
              <a:t>выгодного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предложения, </a:t>
            </a:r>
            <a:r>
              <a:rPr sz="1867" spc="167" dirty="0">
                <a:latin typeface="Arial"/>
                <a:cs typeface="Arial"/>
              </a:rPr>
              <a:t>принимает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73" dirty="0">
                <a:latin typeface="Arial"/>
                <a:cs typeface="Arial"/>
              </a:rPr>
              <a:t>решение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13" dirty="0">
                <a:latin typeface="Arial"/>
                <a:cs typeface="Arial"/>
              </a:rPr>
              <a:t>магазине,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рядом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3997" y="2184865"/>
            <a:ext cx="28642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7" dirty="0">
                <a:latin typeface="Arial"/>
                <a:cs typeface="Arial"/>
              </a:rPr>
              <a:t>Любит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рыбалку,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отдых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даче,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иногда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море</a:t>
            </a:r>
            <a:r>
              <a:rPr sz="1867" spc="53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13" dirty="0">
                <a:latin typeface="Arial"/>
                <a:cs typeface="Arial"/>
              </a:rPr>
              <a:t>семьёй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5295" y="2580612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1879" y="2566563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827710" y="5292000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95295" y="5227297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99645" y="4070476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400979" y="4056575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9035" y="2745676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461069" y="2314194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510583"/>
            <a:ext cx="1038783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460" dirty="0">
                <a:solidFill>
                  <a:srgbClr val="000000"/>
                </a:solidFill>
              </a:rPr>
              <a:t>3: выявить проблему</a:t>
            </a:r>
            <a:endParaRPr lang="ru-RU" sz="586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735" y="2904955"/>
            <a:ext cx="1561271" cy="3514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629" y="2060835"/>
            <a:ext cx="6239087" cy="1817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6183">
              <a:spcBef>
                <a:spcPts val="3300"/>
              </a:spcBef>
            </a:pPr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  <a:p>
            <a:pPr marL="28786">
              <a:spcBef>
                <a:spcPts val="1007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 dirty="0">
              <a:latin typeface="Arial"/>
              <a:cs typeface="Arial"/>
            </a:endParaRPr>
          </a:p>
          <a:p>
            <a:pPr marL="28786" marR="2470512">
              <a:lnSpc>
                <a:spcPts val="2200"/>
              </a:lnSpc>
              <a:spcBef>
                <a:spcPts val="953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9" y="4615561"/>
            <a:ext cx="3512820" cy="1204603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267" dirty="0">
                <a:solidFill>
                  <a:srgbClr val="0034EC"/>
                </a:solidFill>
                <a:latin typeface="Arial"/>
                <a:cs typeface="Arial"/>
              </a:rPr>
              <a:t>Как</a:t>
            </a:r>
            <a:r>
              <a:rPr sz="2400" b="1" spc="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покупает</a:t>
            </a:r>
            <a:r>
              <a:rPr sz="2400" b="1" spc="33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1867" spc="140" dirty="0">
                <a:latin typeface="Arial"/>
                <a:cs typeface="Arial"/>
              </a:rPr>
              <a:t>Не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использует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интернет, </a:t>
            </a:r>
            <a:r>
              <a:rPr sz="1867" spc="93" dirty="0">
                <a:latin typeface="Arial"/>
                <a:cs typeface="Arial"/>
              </a:rPr>
              <a:t>забегает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пути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1335" y="3516161"/>
            <a:ext cx="4377267" cy="144030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Почему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13" dirty="0">
                <a:solidFill>
                  <a:srgbClr val="0034EC"/>
                </a:solidFill>
                <a:latin typeface="Arial"/>
                <a:cs typeface="Arial"/>
              </a:rPr>
              <a:t>редко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покупает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dirty="0">
                <a:latin typeface="Arial"/>
                <a:cs typeface="Arial"/>
              </a:rPr>
              <a:t>Забывает,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другими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мыслями, </a:t>
            </a:r>
            <a:r>
              <a:rPr sz="1867" spc="152" dirty="0">
                <a:latin typeface="Arial"/>
                <a:cs typeface="Arial"/>
              </a:rPr>
              <a:t>сложно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выбрать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подарок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6502" y="2874729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83" y="3542000"/>
            <a:ext cx="3762587" cy="14867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820430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Решение:</a:t>
            </a:r>
            <a:endParaRPr sz="2400">
              <a:latin typeface="Arial"/>
              <a:cs typeface="Arial"/>
            </a:endParaRPr>
          </a:p>
          <a:p>
            <a:pPr marL="474968" marR="6773" indent="-458882">
              <a:lnSpc>
                <a:spcPts val="2200"/>
              </a:lnSpc>
              <a:spcBef>
                <a:spcPts val="94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7" dirty="0">
                <a:latin typeface="Arial"/>
                <a:cs typeface="Arial"/>
              </a:rPr>
              <a:t>Сервис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доставки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цветов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173" dirty="0">
                <a:latin typeface="Arial"/>
                <a:cs typeface="Arial"/>
              </a:rPr>
              <a:t>подписке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на </a:t>
            </a:r>
            <a:r>
              <a:rPr sz="1867" spc="147" dirty="0">
                <a:latin typeface="Arial"/>
                <a:cs typeface="Arial"/>
              </a:rPr>
              <a:t>определенные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47" dirty="0">
                <a:latin typeface="Arial"/>
                <a:cs typeface="Arial"/>
              </a:rPr>
              <a:t>даты</a:t>
            </a:r>
            <a:endParaRPr sz="1867">
              <a:latin typeface="Arial"/>
              <a:cs typeface="Arial"/>
            </a:endParaRPr>
          </a:p>
          <a:p>
            <a:pPr marL="474968" marR="165943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0" dirty="0">
                <a:latin typeface="Arial"/>
                <a:cs typeface="Arial"/>
              </a:rPr>
              <a:t>Способ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коммуникации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80" dirty="0">
                <a:latin typeface="Arial"/>
                <a:cs typeface="Arial"/>
              </a:rPr>
              <a:t>телефону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SMS</a:t>
            </a:r>
            <a:endParaRPr sz="1867">
              <a:latin typeface="Arial"/>
              <a:cs typeface="Arial"/>
            </a:endParaRPr>
          </a:p>
          <a:p>
            <a:pPr marL="474968" marR="543546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93" dirty="0">
                <a:latin typeface="Arial"/>
                <a:cs typeface="Arial"/>
              </a:rPr>
              <a:t>Оплата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онлайн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после </a:t>
            </a:r>
            <a:r>
              <a:rPr sz="1867" spc="160" dirty="0">
                <a:latin typeface="Arial"/>
                <a:cs typeface="Arial"/>
              </a:rPr>
              <a:t>подтверждения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заказа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218806"/>
            <a:ext cx="11001094" cy="150186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133" dirty="0">
                <a:latin typeface="Arial"/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308986"/>
            <a:ext cx="105959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800" b="0" spc="500" dirty="0">
                <a:solidFill>
                  <a:srgbClr val="000000"/>
                </a:solidFill>
                <a:latin typeface="+mj-lt"/>
              </a:rPr>
              <a:t>Шаг</a:t>
            </a:r>
            <a:r>
              <a:rPr lang="ru-RU" sz="4800" b="0" spc="8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4800" b="0" spc="353" dirty="0">
                <a:solidFill>
                  <a:srgbClr val="000000"/>
                </a:solidFill>
                <a:latin typeface="+mj-lt"/>
              </a:rPr>
              <a:t>4: </a:t>
            </a:r>
            <a:r>
              <a:rPr lang="ru-RU" sz="4800" b="0" spc="373" dirty="0">
                <a:solidFill>
                  <a:srgbClr val="000000"/>
                </a:solidFill>
                <a:latin typeface="+mj-lt"/>
                <a:cs typeface="Arial"/>
              </a:rPr>
              <a:t>решение</a:t>
            </a:r>
            <a:r>
              <a:rPr lang="ru-RU" sz="4800" b="0" spc="-6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ru-RU" sz="4800" b="0" spc="320" dirty="0">
                <a:solidFill>
                  <a:srgbClr val="000000"/>
                </a:solidFill>
                <a:latin typeface="+mj-lt"/>
                <a:cs typeface="Arial"/>
              </a:rPr>
              <a:t>проблемы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9141" y="2326981"/>
            <a:ext cx="2924518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133" dirty="0">
                <a:solidFill>
                  <a:srgbClr val="0034EC"/>
                </a:solidFill>
                <a:latin typeface="Arial"/>
                <a:cs typeface="Arial"/>
              </a:rPr>
              <a:t>Информирование: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рекламы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офисе</a:t>
            </a:r>
            <a:endParaRPr sz="1867">
              <a:latin typeface="Arial"/>
              <a:cs typeface="Arial"/>
            </a:endParaRP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буклетов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67" dirty="0">
                <a:latin typeface="Arial"/>
                <a:cs typeface="Arial"/>
              </a:rPr>
              <a:t>описанием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услуги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магазине</a:t>
            </a:r>
            <a:endParaRPr sz="1867">
              <a:latin typeface="Arial"/>
              <a:cs typeface="Arial"/>
            </a:endParaRP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07" dirty="0">
                <a:latin typeface="Arial"/>
                <a:cs typeface="Arial"/>
              </a:rPr>
              <a:t>Консультация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флориста- консультанта</a:t>
            </a:r>
            <a:endParaRPr sz="1867">
              <a:latin typeface="Arial"/>
              <a:cs typeface="Arial"/>
            </a:endParaRP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dirty="0">
                <a:latin typeface="Arial"/>
                <a:cs typeface="Arial"/>
              </a:rPr>
              <a:t>SMS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рассылка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базе </a:t>
            </a:r>
            <a:r>
              <a:rPr sz="1867" spc="120" dirty="0">
                <a:latin typeface="Arial"/>
                <a:cs typeface="Arial"/>
              </a:rPr>
              <a:t>покупателей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53384"/>
            <a:ext cx="3057313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рассказать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Сергею </a:t>
            </a:r>
            <a:r>
              <a:rPr sz="1867" spc="140" dirty="0">
                <a:latin typeface="Arial"/>
                <a:cs typeface="Arial"/>
              </a:rPr>
              <a:t>Петровичу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о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том,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мы </a:t>
            </a:r>
            <a:r>
              <a:rPr sz="1867" spc="167" dirty="0">
                <a:latin typeface="Arial"/>
                <a:cs typeface="Arial"/>
              </a:rPr>
              <a:t>можем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помочь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решить его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проблему?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2"/>
            <a:ext cx="10956403" cy="1325563"/>
          </a:xfrm>
        </p:spPr>
        <p:txBody>
          <a:bodyPr/>
          <a:lstStyle/>
          <a:p>
            <a:r>
              <a:rPr lang="ru-RU" sz="4400" spc="387" dirty="0">
                <a:solidFill>
                  <a:srgbClr val="000000"/>
                </a:solidFill>
              </a:rPr>
              <a:t>Шаг 5: как достучаться до покупателя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88409"/>
            <a:ext cx="10515600" cy="895394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Где брать идеи для фичей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 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385779"/>
            <a:ext cx="6734363" cy="909493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30" y="1310343"/>
            <a:ext cx="7335982" cy="36772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Аналоги</a:t>
            </a:r>
            <a:r>
              <a:rPr lang="ru-RU" dirty="0"/>
              <a:t> — аналогичный продукт (компания), который выполняет ту же работу тем же способом.</a:t>
            </a:r>
          </a:p>
          <a:p>
            <a:pPr lvl="1"/>
            <a:r>
              <a:rPr lang="ru-RU" dirty="0"/>
              <a:t>К примеру, конкурент Макдоналдса — Бургер Кинг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Заменители</a:t>
            </a:r>
            <a:r>
              <a:rPr lang="ru-RU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/>
            <a:r>
              <a:rPr lang="ru-RU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Альтернативы</a:t>
            </a:r>
            <a:r>
              <a:rPr lang="ru-RU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/>
            <a:r>
              <a:rPr lang="ru-RU" dirty="0"/>
              <a:t>Полезная еда — альтернатива </a:t>
            </a:r>
            <a:r>
              <a:rPr lang="en-US" dirty="0"/>
              <a:t>McDonalds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825" y="0"/>
            <a:ext cx="7638627" cy="6858000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1193" y="5361024"/>
            <a:ext cx="2605193" cy="10738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1867" b="1" spc="120" dirty="0">
                <a:solidFill>
                  <a:srgbClr val="FFFFFF"/>
                </a:solidFill>
                <a:latin typeface="Arial"/>
                <a:cs typeface="Arial"/>
              </a:rPr>
              <a:t>Reed</a:t>
            </a:r>
            <a:r>
              <a:rPr sz="1867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b="1" spc="87" dirty="0">
                <a:solidFill>
                  <a:srgbClr val="FFFFFF"/>
                </a:solidFill>
                <a:latin typeface="Arial"/>
                <a:cs typeface="Arial"/>
              </a:rPr>
              <a:t>Hastings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1867" spc="113" dirty="0">
                <a:latin typeface="Arial"/>
                <a:cs typeface="Arial"/>
              </a:rPr>
              <a:t>co-founder,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chairman </a:t>
            </a:r>
            <a:r>
              <a:rPr sz="1867" spc="160" dirty="0">
                <a:latin typeface="Arial"/>
                <a:cs typeface="Arial"/>
              </a:rPr>
              <a:t>and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CEO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of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Netﬂix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717" y="2930374"/>
            <a:ext cx="6325447" cy="134451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193" dirty="0">
                <a:latin typeface="Arial"/>
                <a:cs typeface="Arial"/>
              </a:rPr>
              <a:t>Мы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конкурируем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27" dirty="0">
                <a:latin typeface="Arial"/>
                <a:cs typeface="Arial"/>
              </a:rPr>
              <a:t>с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компьютерными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играми.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152" dirty="0">
                <a:latin typeface="Arial"/>
                <a:cs typeface="Arial"/>
              </a:rPr>
              <a:t>бутылочкой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вина.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другими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80" dirty="0">
                <a:latin typeface="Arial"/>
                <a:cs typeface="Arial"/>
              </a:rPr>
              <a:t>сетями, </a:t>
            </a:r>
            <a:r>
              <a:rPr sz="2133" spc="167" dirty="0">
                <a:latin typeface="Arial"/>
                <a:cs typeface="Arial"/>
              </a:rPr>
              <a:t>предоставляющими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видеоконтент.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С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настольными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играми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636043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4535476" y="3854582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447195"/>
            <a:ext cx="6246707" cy="1157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7" dirty="0">
                <a:solidFill>
                  <a:srgbClr val="0034EC"/>
                </a:solidFill>
                <a:latin typeface="Arial"/>
                <a:cs typeface="Arial"/>
              </a:rPr>
              <a:t>О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93" dirty="0">
                <a:solidFill>
                  <a:srgbClr val="0034EC"/>
                </a:solidFill>
                <a:latin typeface="Arial"/>
                <a:cs typeface="Arial"/>
              </a:rPr>
              <a:t>конкуренции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Netﬂix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233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Amazon</a:t>
            </a:r>
            <a:endParaRPr sz="1867"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133" b="1" spc="147" dirty="0">
                <a:latin typeface="Arial"/>
                <a:cs typeface="Arial"/>
              </a:rPr>
              <a:t>На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33" dirty="0">
                <a:latin typeface="Arial"/>
                <a:cs typeface="Arial"/>
              </a:rPr>
              <a:t>самом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60" dirty="0">
                <a:latin typeface="Arial"/>
                <a:cs typeface="Arial"/>
              </a:rPr>
              <a:t>деле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13" dirty="0">
                <a:latin typeface="Arial"/>
                <a:cs typeface="Arial"/>
              </a:rPr>
              <a:t>мы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93" dirty="0">
                <a:latin typeface="Arial"/>
                <a:cs typeface="Arial"/>
              </a:rPr>
              <a:t>конкурируем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со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67" dirty="0">
                <a:latin typeface="Arial"/>
                <a:cs typeface="Arial"/>
              </a:rPr>
              <a:t>всем, </a:t>
            </a:r>
            <a:r>
              <a:rPr sz="2133" b="1" spc="107" dirty="0">
                <a:latin typeface="Arial"/>
                <a:cs typeface="Arial"/>
              </a:rPr>
              <a:t>что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вы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делаете,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07" dirty="0">
                <a:latin typeface="Arial"/>
                <a:cs typeface="Arial"/>
              </a:rPr>
              <a:t>чтобы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расслабиться.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271305" y="264156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EC9E8-998C-5146-9234-C283EBF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4" y="214402"/>
            <a:ext cx="4407039" cy="810532"/>
          </a:xfrm>
        </p:spPr>
        <p:txBody>
          <a:bodyPr/>
          <a:lstStyle/>
          <a:p>
            <a:r>
              <a:rPr lang="ru-RU" dirty="0"/>
              <a:t>Стратегии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34" y="1075173"/>
            <a:ext cx="11350450" cy="560861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Стратегия дифференциации</a:t>
            </a:r>
            <a:r>
              <a:rPr lang="ru-RU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dirty="0"/>
            </a:br>
            <a:br>
              <a:rPr lang="ru-RU" sz="1300" dirty="0"/>
            </a:br>
            <a:r>
              <a:rPr lang="ru-RU" dirty="0"/>
              <a:t>Компания преследует стратегию дифференциации, когда открывает для себя и</a:t>
            </a:r>
            <a:br>
              <a:rPr lang="ru-RU" dirty="0"/>
            </a:br>
            <a:r>
              <a:rPr lang="ru-RU" dirty="0"/>
              <a:t>ориентируется на группу клиентов с </a:t>
            </a:r>
            <a:r>
              <a:rPr lang="ru-RU" b="1" dirty="0"/>
              <a:t>неудовлетворенными потребностями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выпуская новый продукт или предлагая новую услугу, которая исполняет задачу</a:t>
            </a:r>
            <a:br>
              <a:rPr lang="ru-RU" dirty="0"/>
            </a:br>
            <a:r>
              <a:rPr lang="ru-RU" dirty="0"/>
              <a:t>(или несколько задач) намного лучше, но при этом стоит намного дороже.</a:t>
            </a:r>
          </a:p>
          <a:p>
            <a:r>
              <a:rPr lang="ru-RU" b="1" dirty="0"/>
              <a:t>Стратегия доминирования</a:t>
            </a:r>
            <a:r>
              <a:rPr lang="ru-RU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300" b="1" dirty="0"/>
            </a:br>
            <a:br>
              <a:rPr lang="ru-RU" sz="1500" dirty="0"/>
            </a:br>
            <a:r>
              <a:rPr lang="ru-RU" dirty="0"/>
              <a:t>Компания преследует стратегию доминирования, когда ориентируется на всех потребителей на рынке, создавая новый продукт или предлагая услугу, которая исполняет задачу намного лучше и при этом стоит дешевле.</a:t>
            </a:r>
            <a:r>
              <a:rPr lang="en-US" dirty="0"/>
              <a:t> (</a:t>
            </a:r>
            <a:r>
              <a:rPr lang="ru-RU" dirty="0"/>
              <a:t>Сложно</a:t>
            </a:r>
            <a:r>
              <a:rPr lang="en-US" dirty="0"/>
              <a:t>)</a:t>
            </a:r>
            <a:endParaRPr lang="ru-RU" dirty="0"/>
          </a:p>
          <a:p>
            <a:r>
              <a:rPr lang="ru-RU" b="1" dirty="0"/>
              <a:t>Стратегия разрушения </a:t>
            </a:r>
            <a:r>
              <a:rPr lang="ru-RU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i="1" dirty="0"/>
              <a:t>Такси с попутчиками</a:t>
            </a:r>
            <a:r>
              <a:rPr lang="ru-RU" dirty="0"/>
              <a:t>)</a:t>
            </a:r>
          </a:p>
          <a:p>
            <a:r>
              <a:rPr lang="ru-RU" b="1" dirty="0"/>
              <a:t>Стратегия обособления </a:t>
            </a:r>
            <a:r>
              <a:rPr lang="ru-RU" b="1" dirty="0">
                <a:solidFill>
                  <a:schemeClr val="accent2"/>
                </a:solidFill>
              </a:rPr>
              <a:t>(хуже и дороже)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i="1" dirty="0"/>
              <a:t>Еда в поезде или аэропорту, платные шлагбаумы, ФЗ 152</a:t>
            </a:r>
            <a:r>
              <a:rPr lang="ru-RU" dirty="0"/>
              <a:t>)</a:t>
            </a:r>
          </a:p>
          <a:p>
            <a:r>
              <a:rPr lang="ru-RU" b="1" dirty="0"/>
              <a:t>Стратегия удержания </a:t>
            </a:r>
            <a:r>
              <a:rPr lang="ru-RU" b="1" dirty="0">
                <a:solidFill>
                  <a:schemeClr val="accent2"/>
                </a:solidFill>
              </a:rPr>
              <a:t>(+/- также) 👎🏾</a:t>
            </a:r>
            <a:br>
              <a:rPr lang="ru-RU" b="1" dirty="0"/>
            </a:br>
            <a:br>
              <a:rPr lang="ru-RU" sz="1300" dirty="0"/>
            </a:br>
            <a:r>
              <a:rPr lang="ru-RU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dirty="0"/>
            </a:br>
            <a:r>
              <a:rPr lang="ru-RU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401" y="0"/>
            <a:ext cx="2931600" cy="22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425777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424862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object 2"/>
          <p:cNvSpPr/>
          <p:nvPr/>
        </p:nvSpPr>
        <p:spPr>
          <a:xfrm>
            <a:off x="0" y="5811900"/>
            <a:ext cx="12192000" cy="1046480"/>
          </a:xfrm>
          <a:custGeom>
            <a:avLst/>
            <a:gdLst/>
            <a:ahLst/>
            <a:cxnLst/>
            <a:rect l="l" t="t" r="r" b="b"/>
            <a:pathLst>
              <a:path w="9144000" h="784860">
                <a:moveTo>
                  <a:pt x="0" y="784575"/>
                </a:moveTo>
                <a:lnTo>
                  <a:pt x="9143999" y="784575"/>
                </a:lnTo>
                <a:lnTo>
                  <a:pt x="9143999" y="0"/>
                </a:lnTo>
                <a:lnTo>
                  <a:pt x="0" y="0"/>
                </a:lnTo>
                <a:lnTo>
                  <a:pt x="0" y="784575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845273" y="751052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11534" y="1526599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5626" y="5092311"/>
            <a:ext cx="2871893" cy="15047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46630">
              <a:spcBef>
                <a:spcPts val="133"/>
              </a:spcBef>
            </a:pP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67" dirty="0">
              <a:latin typeface="Arial"/>
              <a:cs typeface="Arial"/>
            </a:endParaRPr>
          </a:p>
          <a:p>
            <a:pPr marL="16933"/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Стратегии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" dirty="0">
                <a:solidFill>
                  <a:srgbClr val="FFFFFF"/>
                </a:solidFill>
                <a:latin typeface="Trebuchet MS"/>
                <a:cs typeface="Trebuchet MS"/>
              </a:rPr>
              <a:t>роста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6607" y="124047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07" y="295722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355" y="461448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5529" y="461448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4746" y="224382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9416" y="482584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0501" y="482584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5167" y="311829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0500" y="3112875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33" dirty="0">
                <a:solidFill>
                  <a:srgbClr val="000000"/>
                </a:solidFill>
              </a:rPr>
              <a:t>Анализ</a:t>
            </a:r>
            <a:r>
              <a:rPr sz="5867" spc="100" dirty="0">
                <a:solidFill>
                  <a:srgbClr val="000000"/>
                </a:solidFill>
              </a:rPr>
              <a:t> </a:t>
            </a:r>
            <a:r>
              <a:rPr sz="5867" spc="460" dirty="0">
                <a:solidFill>
                  <a:srgbClr val="000000"/>
                </a:solidFill>
              </a:rPr>
              <a:t>конкурентов</a:t>
            </a:r>
            <a:endParaRPr sz="5867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2" y="5026244"/>
            <a:ext cx="3843867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 algn="r">
              <a:lnSpc>
                <a:spcPts val="2200"/>
              </a:lnSpc>
              <a:spcBef>
                <a:spcPts val="240"/>
              </a:spcBef>
            </a:pPr>
            <a:r>
              <a:rPr sz="1867" spc="120" dirty="0">
                <a:solidFill>
                  <a:srgbClr val="000000"/>
                </a:solidFill>
                <a:latin typeface="Arial"/>
                <a:cs typeface="Arial"/>
              </a:rPr>
              <a:t>разработка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40" dirty="0">
                <a:solidFill>
                  <a:srgbClr val="000000"/>
                </a:solidFill>
                <a:latin typeface="Arial"/>
                <a:cs typeface="Arial"/>
              </a:rPr>
              <a:t>маркетинговой </a:t>
            </a:r>
            <a:r>
              <a:rPr sz="1867" b="1" spc="100" dirty="0">
                <a:solidFill>
                  <a:srgbClr val="000000"/>
                </a:solidFill>
                <a:latin typeface="Arial"/>
                <a:cs typeface="Arial"/>
              </a:rPr>
              <a:t>стратегии</a:t>
            </a:r>
            <a:r>
              <a:rPr sz="1867" spc="1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67" dirty="0">
                <a:solidFill>
                  <a:srgbClr val="000000"/>
                </a:solidFill>
                <a:latin typeface="Arial"/>
                <a:cs typeface="Arial"/>
              </a:rPr>
              <a:t>позиционирования</a:t>
            </a:r>
            <a:r>
              <a:rPr sz="1867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80" dirty="0">
                <a:solidFill>
                  <a:srgbClr val="000000"/>
                </a:solidFill>
                <a:latin typeface="Arial"/>
                <a:cs typeface="Arial"/>
              </a:rPr>
              <a:t>товара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9616" y="5209619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67" dirty="0">
                <a:latin typeface="Arial"/>
                <a:cs typeface="Arial"/>
              </a:rPr>
              <a:t>прогнозирование</a:t>
            </a:r>
            <a:r>
              <a:rPr sz="1867" spc="16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плана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продаж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16" y="3196588"/>
            <a:ext cx="2471419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07" dirty="0">
                <a:latin typeface="Arial"/>
                <a:cs typeface="Arial"/>
              </a:rPr>
              <a:t>разработка</a:t>
            </a:r>
            <a:r>
              <a:rPr sz="1867" spc="10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ассортимента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40" dirty="0">
                <a:latin typeface="Arial"/>
                <a:cs typeface="Arial"/>
              </a:rPr>
              <a:t>товарной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политики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280" y="1150821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1867" b="1" spc="120" dirty="0">
                <a:latin typeface="Arial"/>
                <a:cs typeface="Arial"/>
              </a:rPr>
              <a:t>установление</a:t>
            </a:r>
            <a:r>
              <a:rPr sz="1867" b="1" spc="13" dirty="0">
                <a:latin typeface="Arial"/>
                <a:cs typeface="Arial"/>
              </a:rPr>
              <a:t> </a:t>
            </a:r>
            <a:r>
              <a:rPr sz="1867" b="1" spc="140" dirty="0">
                <a:latin typeface="Arial"/>
                <a:cs typeface="Arial"/>
              </a:rPr>
              <a:t>цены</a:t>
            </a:r>
            <a:endParaRPr sz="1867" b="1" dirty="0">
              <a:latin typeface="Arial"/>
              <a:cs typeface="Arial"/>
            </a:endParaRPr>
          </a:p>
          <a:p>
            <a:pPr marR="7620">
              <a:lnSpc>
                <a:spcPts val="2200"/>
              </a:lnSpc>
            </a:pPr>
            <a:r>
              <a:rPr lang="ru-RU" sz="1867" spc="133" dirty="0">
                <a:latin typeface="Arial"/>
                <a:cs typeface="Arial"/>
              </a:rPr>
              <a:t>на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93" dirty="0">
                <a:latin typeface="Arial"/>
                <a:cs typeface="Arial"/>
              </a:rPr>
              <a:t>товар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281" y="913359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1867" b="1" spc="120" dirty="0">
                <a:latin typeface="Arial"/>
                <a:cs typeface="Arial"/>
              </a:rPr>
              <a:t>разработка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lang="ru-RU" sz="1867" b="1" spc="53" dirty="0">
                <a:latin typeface="Arial"/>
                <a:cs typeface="Arial"/>
              </a:rPr>
              <a:t>продукта</a:t>
            </a:r>
            <a:r>
              <a:rPr sz="1867" spc="53" dirty="0">
                <a:latin typeface="Arial"/>
                <a:cs typeface="Arial"/>
              </a:rPr>
              <a:t>:</a:t>
            </a:r>
            <a:br>
              <a:rPr lang="ru-RU" sz="1867" spc="53" dirty="0">
                <a:latin typeface="Arial"/>
                <a:cs typeface="Arial"/>
              </a:rPr>
            </a:br>
            <a:r>
              <a:rPr lang="ru-RU" sz="1867" spc="152" dirty="0">
                <a:latin typeface="Arial"/>
                <a:cs typeface="Arial"/>
              </a:rPr>
              <a:t>выбор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свойств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33" dirty="0">
                <a:latin typeface="Arial"/>
                <a:cs typeface="Arial"/>
              </a:rPr>
              <a:t>ключевых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характеристик</a:t>
            </a:r>
            <a:endParaRPr sz="1867" dirty="0">
              <a:latin typeface="Arial"/>
              <a:cs typeface="Arial"/>
            </a:endParaRPr>
          </a:p>
          <a:p>
            <a:pPr marR="8466" algn="r">
              <a:lnSpc>
                <a:spcPts val="2133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41" y="3069854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sz="1867" spc="120" dirty="0">
                <a:latin typeface="Arial"/>
                <a:cs typeface="Arial"/>
              </a:rPr>
              <a:t>разработка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стратегии</a:t>
            </a:r>
            <a:endParaRPr sz="1867" b="1" dirty="0">
              <a:latin typeface="Arial"/>
              <a:cs typeface="Arial"/>
            </a:endParaRPr>
          </a:p>
          <a:p>
            <a:pPr marR="7620" algn="r">
              <a:lnSpc>
                <a:spcPts val="2200"/>
              </a:lnSpc>
            </a:pPr>
            <a:r>
              <a:rPr sz="1867" b="1" spc="173" dirty="0">
                <a:latin typeface="Arial"/>
                <a:cs typeface="Arial"/>
              </a:rPr>
              <a:t>продвижения</a:t>
            </a:r>
            <a:endParaRPr sz="1867" b="1" dirty="0">
              <a:latin typeface="Arial"/>
              <a:cs typeface="Arial"/>
            </a:endParaRPr>
          </a:p>
          <a:p>
            <a:pPr marR="8466" algn="r">
              <a:lnSpc>
                <a:spcPts val="2219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8126" y="1893312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111053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097281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235910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156266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263727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180540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203571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157173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215290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303737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211603"/>
            <a:ext cx="278722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Возможные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FFFFFF"/>
                </a:solidFill>
                <a:latin typeface="Arial"/>
                <a:cs typeface="Arial"/>
              </a:rPr>
              <a:t>ситуации, </a:t>
            </a:r>
            <a:r>
              <a:rPr sz="1867" spc="13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8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13" dirty="0">
                <a:solidFill>
                  <a:srgbClr val="FFFFFF"/>
                </a:solidFill>
                <a:latin typeface="Arial"/>
                <a:cs typeface="Arial"/>
              </a:rPr>
              <a:t>которых</a:t>
            </a: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73" dirty="0">
                <a:solidFill>
                  <a:srgbClr val="FFFFFF"/>
                </a:solidFill>
                <a:latin typeface="Arial"/>
                <a:cs typeface="Arial"/>
              </a:rPr>
              <a:t>требуется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93" dirty="0">
                <a:solidFill>
                  <a:srgbClr val="FFFFFF"/>
                </a:solidFill>
                <a:latin typeface="Arial"/>
                <a:cs typeface="Arial"/>
              </a:rPr>
              <a:t>анализа </a:t>
            </a:r>
            <a:r>
              <a:rPr sz="1867" spc="152" dirty="0">
                <a:solidFill>
                  <a:srgbClr val="FFFFFF"/>
                </a:solidFill>
                <a:latin typeface="Arial"/>
                <a:cs typeface="Arial"/>
              </a:rPr>
              <a:t>конкурентного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окружения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336431"/>
            <a:ext cx="11143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Фича — возможность / свойство вашего продукта, которое приносит ценность.</a:t>
            </a:r>
          </a:p>
          <a:p>
            <a:endParaRPr lang="ru-RU" dirty="0"/>
          </a:p>
          <a:p>
            <a:r>
              <a:rPr lang="ru-RU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Электросамокат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Картографическое приложение </a:t>
            </a:r>
            <a:r>
              <a:rPr lang="ru-RU" dirty="0"/>
              <a:t>(2</a:t>
            </a:r>
            <a:r>
              <a:rPr lang="en-US" dirty="0"/>
              <a:t>GIS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7"/>
            <a:ext cx="10515600" cy="3346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мы хотим зарабатывать, используя рекламу в тех же каналах,</a:t>
            </a:r>
          </a:p>
          <a:p>
            <a:pPr marL="0" indent="0">
              <a:buNone/>
            </a:pPr>
            <a:r>
              <a:rPr lang="ru-RU" dirty="0"/>
              <a:t>нам нужно ответить себе на два вопроса: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маржа</a:t>
            </a:r>
            <a:r>
              <a:rPr lang="ru-RU" dirty="0"/>
              <a:t>, чем у наших конкурентов по таргетингу?</a:t>
            </a:r>
          </a:p>
          <a:p>
            <a:pPr lvl="1"/>
            <a:r>
              <a:rPr lang="ru-RU" b="1" dirty="0"/>
              <a:t>За счет чего?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конверсия</a:t>
            </a:r>
            <a:r>
              <a:rPr lang="ru-RU" dirty="0"/>
              <a:t> в покупателя, чем у наших конкурентов по таргетингу?</a:t>
            </a:r>
          </a:p>
          <a:p>
            <a:pPr lvl="1"/>
            <a:r>
              <a:rPr lang="ru-RU" b="1" dirty="0"/>
              <a:t>За счет чего конверсия будет выше</a:t>
            </a:r>
            <a:r>
              <a:rPr lang="ru-RU" dirty="0"/>
              <a:t>?</a:t>
            </a:r>
          </a:p>
          <a:p>
            <a:pPr lvl="1"/>
            <a:r>
              <a:rPr lang="ru-RU" b="1" dirty="0"/>
              <a:t>Что</a:t>
            </a:r>
            <a:r>
              <a:rPr lang="ru-RU" dirty="0"/>
              <a:t> такого </a:t>
            </a:r>
            <a:r>
              <a:rPr lang="ru-RU" b="1" dirty="0"/>
              <a:t>ценного мы предлагаем</a:t>
            </a:r>
            <a:r>
              <a:rPr lang="ru-RU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Unfair advantage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85222"/>
            <a:ext cx="7170336" cy="710049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286188"/>
            <a:ext cx="11244105" cy="5446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3. Маркетинговые исследования и опросы фокус-групп</a:t>
            </a:r>
          </a:p>
          <a:p>
            <a:pPr marL="0" indent="0">
              <a:buNone/>
            </a:pPr>
            <a:r>
              <a:rPr lang="ru-RU" dirty="0"/>
              <a:t>а) Проводим / заказываем </a:t>
            </a:r>
            <a:r>
              <a:rPr lang="ru-RU" b="1" dirty="0"/>
              <a:t>исследование</a:t>
            </a:r>
          </a:p>
          <a:p>
            <a:pPr marL="0" indent="0">
              <a:buNone/>
            </a:pPr>
            <a:r>
              <a:rPr lang="ru-RU" dirty="0"/>
              <a:t>Получаем ответы на вопросы: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Кто ваши главные конкуренты?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преимущества и недостатки ваших конкурентов?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ваши преимущества и недостатки?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Какие каналы используются для продвижения?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buNone/>
            </a:pPr>
            <a:r>
              <a:rPr lang="ru-RU" dirty="0"/>
              <a:t>б) Если у вас есть </a:t>
            </a:r>
            <a:r>
              <a:rPr lang="ru-RU" b="1" dirty="0"/>
              <a:t>отдел продаж</a:t>
            </a:r>
            <a:r>
              <a:rPr lang="ru-RU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dirty="0"/>
            </a:br>
            <a:r>
              <a:rPr lang="ru-RU" dirty="0"/>
              <a:t>Ценную инсайдерскую информацию можно получить </a:t>
            </a:r>
            <a:r>
              <a:rPr lang="ru-RU" b="1" dirty="0"/>
              <a:t>в общении с потенциальными клиентами</a:t>
            </a:r>
            <a:r>
              <a:rPr lang="ru-RU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buNone/>
            </a:pPr>
            <a:r>
              <a:rPr lang="ru-RU" dirty="0"/>
              <a:t>в) </a:t>
            </a:r>
            <a:r>
              <a:rPr lang="ru-RU" b="1" dirty="0"/>
              <a:t>Заказать</a:t>
            </a:r>
            <a:r>
              <a:rPr lang="ru-RU" dirty="0"/>
              <a:t> товары или услуги у конкурента, чтобы пройти путь пользователя самостоятельно.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Пример: Когда в Америке по производству мотоциклов лидировали такие компании как </a:t>
            </a:r>
            <a:r>
              <a:rPr lang="en" i="1" dirty="0"/>
              <a:t>Harley, Indian, Triumph, </a:t>
            </a:r>
            <a:r>
              <a:rPr lang="ru-RU" i="1" dirty="0"/>
              <a:t>благодаря конкурентному анализу </a:t>
            </a:r>
            <a:r>
              <a:rPr lang="en" i="1" dirty="0"/>
              <a:t>Honda </a:t>
            </a:r>
            <a:r>
              <a:rPr lang="ru-RU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i="1" dirty="0"/>
              <a:t>Honda.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53331"/>
            <a:ext cx="4125686" cy="5448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dirty="0"/>
              <a:t>SEO-</a:t>
            </a:r>
            <a:r>
              <a:rPr lang="ru-RU" dirty="0"/>
              <a:t>специалистов.</a:t>
            </a:r>
          </a:p>
          <a:p>
            <a:pPr marL="0" indent="0">
              <a:buNone/>
            </a:pPr>
            <a:r>
              <a:rPr lang="en" dirty="0" err="1"/>
              <a:t>Serpstat</a:t>
            </a:r>
            <a:r>
              <a:rPr lang="en" dirty="0"/>
              <a:t>, </a:t>
            </a:r>
            <a:r>
              <a:rPr lang="en" dirty="0" err="1"/>
              <a:t>Semrush</a:t>
            </a:r>
            <a:r>
              <a:rPr lang="en" dirty="0"/>
              <a:t>, </a:t>
            </a:r>
            <a:r>
              <a:rPr lang="en" dirty="0" err="1"/>
              <a:t>Ahrefs</a:t>
            </a:r>
            <a:r>
              <a:rPr lang="en" dirty="0"/>
              <a:t>, </a:t>
            </a:r>
            <a:r>
              <a:rPr lang="en" dirty="0" err="1"/>
              <a:t>Pr-cy.ru</a:t>
            </a:r>
            <a:r>
              <a:rPr lang="en" dirty="0"/>
              <a:t>, </a:t>
            </a:r>
            <a:r>
              <a:rPr lang="en" dirty="0" err="1"/>
              <a:t>Similarweb</a:t>
            </a:r>
            <a:r>
              <a:rPr lang="en" dirty="0"/>
              <a:t>, </a:t>
            </a:r>
            <a:r>
              <a:rPr lang="en" dirty="0" err="1"/>
              <a:t>Keys.so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 В сервисе </a:t>
            </a:r>
            <a:r>
              <a:rPr lang="en" dirty="0" err="1"/>
              <a:t>uXprice</a:t>
            </a:r>
            <a:r>
              <a:rPr lang="en" dirty="0"/>
              <a:t> </a:t>
            </a:r>
            <a:r>
              <a:rPr lang="ru-RU" dirty="0"/>
              <a:t>алгоритмы на основе </a:t>
            </a:r>
            <a:r>
              <a:rPr lang="en-US" dirty="0"/>
              <a:t>ML</a:t>
            </a:r>
            <a:r>
              <a:rPr lang="ru-RU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92595"/>
            <a:ext cx="9873827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313" dirty="0">
                <a:solidFill>
                  <a:srgbClr val="000000"/>
                </a:solidFill>
              </a:rPr>
              <a:t>Анализ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339" dirty="0">
                <a:solidFill>
                  <a:srgbClr val="000000"/>
                </a:solidFill>
              </a:rPr>
              <a:t>конкурентов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80" dirty="0">
                <a:solidFill>
                  <a:srgbClr val="000000"/>
                </a:solidFill>
              </a:rPr>
              <a:t>по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72" dirty="0">
                <a:solidFill>
                  <a:srgbClr val="000000"/>
                </a:solidFill>
              </a:rPr>
              <a:t>Портеру</a:t>
            </a:r>
          </a:p>
          <a:p>
            <a:pPr marL="16933">
              <a:lnSpc>
                <a:spcPct val="100000"/>
              </a:lnSpc>
            </a:pPr>
            <a:r>
              <a:rPr sz="3200" spc="-393" dirty="0">
                <a:solidFill>
                  <a:srgbClr val="000000"/>
                </a:solidFill>
                <a:cs typeface="Arial"/>
              </a:rPr>
              <a:t>(1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27" dirty="0">
                <a:solidFill>
                  <a:srgbClr val="000000"/>
                </a:solidFill>
                <a:cs typeface="Arial"/>
              </a:rPr>
              <a:t>раз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53" dirty="0">
                <a:solidFill>
                  <a:srgbClr val="000000"/>
                </a:solidFill>
                <a:cs typeface="Arial"/>
              </a:rPr>
              <a:t>в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dirty="0">
                <a:solidFill>
                  <a:srgbClr val="000000"/>
                </a:solidFill>
                <a:cs typeface="Arial"/>
              </a:rPr>
              <a:t>3-5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-27" dirty="0">
                <a:solidFill>
                  <a:srgbClr val="000000"/>
                </a:solidFill>
                <a:cs typeface="Arial"/>
              </a:rPr>
              <a:t>лет)</a:t>
            </a:r>
            <a:endParaRPr sz="3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75772"/>
            <a:ext cx="11575757" cy="1287958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spc="267" dirty="0">
                <a:solidFill>
                  <a:srgbClr val="000000"/>
                </a:solidFill>
              </a:rPr>
              <a:t>Простая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333" dirty="0">
                <a:solidFill>
                  <a:srgbClr val="000000"/>
                </a:solidFill>
              </a:rPr>
              <a:t>методика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72" dirty="0">
                <a:solidFill>
                  <a:srgbClr val="000000"/>
                </a:solidFill>
              </a:rPr>
              <a:t>анализа </a:t>
            </a:r>
            <a:r>
              <a:rPr lang="ru-RU" spc="339" dirty="0">
                <a:solidFill>
                  <a:srgbClr val="000000"/>
                </a:solidFill>
              </a:rPr>
              <a:t>конкурентов</a:t>
            </a:r>
            <a:br>
              <a:rPr lang="ru-RU" spc="33" dirty="0">
                <a:solidFill>
                  <a:srgbClr val="000000"/>
                </a:solidFill>
              </a:rPr>
            </a:br>
            <a:r>
              <a:rPr lang="ru-RU" sz="3200" spc="-453" dirty="0">
                <a:solidFill>
                  <a:srgbClr val="000000"/>
                </a:solidFill>
                <a:cs typeface="Arial"/>
              </a:rPr>
              <a:t>(1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67" dirty="0">
                <a:solidFill>
                  <a:srgbClr val="000000"/>
                </a:solidFill>
                <a:cs typeface="Arial"/>
              </a:rPr>
              <a:t>раз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93" dirty="0">
                <a:solidFill>
                  <a:srgbClr val="000000"/>
                </a:solidFill>
                <a:cs typeface="Arial"/>
              </a:rPr>
              <a:t>в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160" dirty="0">
                <a:solidFill>
                  <a:srgbClr val="000000"/>
                </a:solidFill>
                <a:cs typeface="Arial"/>
              </a:rPr>
              <a:t>год)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конкурентной карты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59"/>
            <a:ext cx="10515600" cy="4709904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Специальные инструменты</a:t>
            </a:r>
            <a:r>
              <a:rPr lang="ru-RU" dirty="0"/>
              <a:t>: </a:t>
            </a:r>
            <a:r>
              <a:rPr lang="en-US" u="sng" dirty="0" err="1"/>
              <a:t>SEMRush</a:t>
            </a:r>
            <a:r>
              <a:rPr lang="en-US" dirty="0"/>
              <a:t>, </a:t>
            </a:r>
            <a:r>
              <a:rPr lang="en-US" u="sng" dirty="0" err="1"/>
              <a:t>SimilarWeb</a:t>
            </a:r>
            <a:r>
              <a:rPr lang="en-US" dirty="0"/>
              <a:t>, </a:t>
            </a:r>
            <a:r>
              <a:rPr lang="en-US" u="sng" dirty="0" err="1"/>
              <a:t>YandexRadar</a:t>
            </a:r>
            <a:r>
              <a:rPr lang="en-US" dirty="0"/>
              <a:t>, </a:t>
            </a:r>
            <a:r>
              <a:rPr lang="en-US" u="sng" dirty="0" err="1"/>
              <a:t>Ahrefs</a:t>
            </a:r>
            <a:r>
              <a:rPr lang="en-US" dirty="0"/>
              <a:t>, </a:t>
            </a:r>
            <a:r>
              <a:rPr lang="en-US" u="sng" dirty="0" err="1"/>
              <a:t>Serpstat</a:t>
            </a:r>
            <a:endParaRPr lang="en-US" u="sng" dirty="0"/>
          </a:p>
          <a:p>
            <a:pPr lvl="1"/>
            <a:r>
              <a:rPr lang="ru-RU" dirty="0"/>
              <a:t>они помогают с анализом + выпускают кучу разных исследований</a:t>
            </a:r>
          </a:p>
          <a:p>
            <a:r>
              <a:rPr lang="ru-RU" dirty="0"/>
              <a:t>читать </a:t>
            </a:r>
            <a:r>
              <a:rPr lang="ru-RU" b="1" dirty="0"/>
              <a:t>статьи конкурентов</a:t>
            </a:r>
            <a:r>
              <a:rPr lang="ru-RU" dirty="0"/>
              <a:t>, делать у них контрольные закупки и изучать их деятельность и просто поговорить с ними</a:t>
            </a:r>
          </a:p>
          <a:p>
            <a:r>
              <a:rPr lang="ru-RU" dirty="0"/>
              <a:t>Статьи / отчёты / аналитику с </a:t>
            </a:r>
            <a:r>
              <a:rPr lang="ru-RU" b="1" dirty="0"/>
              <a:t>анализом рынка </a:t>
            </a:r>
            <a:r>
              <a:rPr lang="ru-RU" dirty="0"/>
              <a:t>(часть доступно за плату)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Доля рынка (</a:t>
            </a:r>
            <a:r>
              <a:rPr lang="en" b="1" dirty="0"/>
              <a:t>share of voice)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dirty="0"/>
              <a:t>share of voice”— </a:t>
            </a:r>
            <a:r>
              <a:rPr lang="ru-RU" dirty="0"/>
              <a:t>упоминания ваших конкурентов в соцсетях и в интернете.</a:t>
            </a:r>
          </a:p>
          <a:p>
            <a:pPr marL="0" indent="0">
              <a:buNone/>
            </a:pPr>
            <a:r>
              <a:rPr lang="ru-RU" dirty="0"/>
              <a:t>Сервисы: </a:t>
            </a:r>
            <a:r>
              <a:rPr lang="en" u="sng" dirty="0"/>
              <a:t>Awario</a:t>
            </a:r>
            <a:r>
              <a:rPr lang="en" dirty="0"/>
              <a:t>, </a:t>
            </a:r>
            <a:r>
              <a:rPr lang="en" u="sng" dirty="0" err="1"/>
              <a:t>Brandwatch</a:t>
            </a:r>
            <a:r>
              <a:rPr lang="en" dirty="0"/>
              <a:t>, </a:t>
            </a:r>
            <a:r>
              <a:rPr lang="en" u="sng" dirty="0"/>
              <a:t>Social-searcher</a:t>
            </a:r>
            <a:r>
              <a:rPr lang="en" dirty="0"/>
              <a:t>, </a:t>
            </a:r>
            <a:r>
              <a:rPr lang="en" u="sng" dirty="0"/>
              <a:t>Mention</a:t>
            </a:r>
            <a:r>
              <a:rPr lang="en" dirty="0"/>
              <a:t>.</a:t>
            </a:r>
            <a:br>
              <a:rPr lang="ru-RU" dirty="0"/>
            </a:br>
            <a:r>
              <a:rPr lang="ru-RU" dirty="0"/>
              <a:t>Они отслеживают все </a:t>
            </a:r>
            <a:r>
              <a:rPr lang="ru-RU" b="1" dirty="0"/>
              <a:t>упоминания бренда в интернете</a:t>
            </a:r>
            <a:r>
              <a:rPr lang="ru-RU" dirty="0"/>
              <a:t> и предоставляют удобные </a:t>
            </a:r>
            <a:r>
              <a:rPr lang="ru-RU" b="1" dirty="0"/>
              <a:t>отчеты</a:t>
            </a:r>
            <a:r>
              <a:rPr lang="ru-RU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68378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latin typeface="Arial"/>
                <a:cs typeface="Arial"/>
              </a:rPr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Фидбек 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Детали про приоритезацию: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задач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целей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34" y="4726346"/>
            <a:ext cx="2526877" cy="3163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767" y="5130224"/>
            <a:ext cx="2939203" cy="872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3" dirty="0">
                <a:latin typeface="Arial"/>
                <a:cs typeface="Arial"/>
              </a:rPr>
              <a:t>активации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203" dirty="0">
                <a:latin typeface="Arial"/>
                <a:cs typeface="Arial"/>
              </a:rPr>
              <a:t>и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123" dirty="0">
                <a:latin typeface="Arial"/>
                <a:cs typeface="Arial"/>
              </a:rPr>
              <a:t>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53" dirty="0">
                <a:latin typeface="Arial"/>
                <a:cs typeface="Arial"/>
              </a:rPr>
              <a:t>метрики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153" dirty="0">
                <a:latin typeface="Arial"/>
                <a:cs typeface="Arial"/>
              </a:rPr>
              <a:t>конверсии</a:t>
            </a:r>
            <a:endParaRPr lang="ru-RU"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6" dirty="0">
                <a:latin typeface="Arial"/>
                <a:cs typeface="Arial"/>
              </a:rPr>
              <a:t>когортный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97" dirty="0">
                <a:latin typeface="Arial"/>
                <a:cs typeface="Arial"/>
              </a:rPr>
              <a:t>анализ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4199" y="4723652"/>
            <a:ext cx="200914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7" dirty="0">
                <a:solidFill>
                  <a:srgbClr val="1155CC"/>
                </a:solidFill>
                <a:latin typeface="Arial"/>
                <a:cs typeface="Arial"/>
              </a:rPr>
              <a:t>рост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6233" y="5130240"/>
            <a:ext cx="3018367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50" dirty="0">
                <a:latin typeface="Arial"/>
                <a:cs typeface="Arial"/>
              </a:rPr>
              <a:t>привлечение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203" dirty="0">
                <a:latin typeface="Arial"/>
                <a:cs typeface="Arial"/>
              </a:rPr>
              <a:t>и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referral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23" dirty="0">
                <a:latin typeface="Arial"/>
                <a:cs typeface="Arial"/>
              </a:rPr>
              <a:t>А/В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43" dirty="0">
                <a:latin typeface="Arial"/>
                <a:cs typeface="Arial"/>
              </a:rPr>
              <a:t>тесты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36" dirty="0">
                <a:latin typeface="Arial"/>
                <a:cs typeface="Arial"/>
              </a:rPr>
              <a:t>оптимизация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53" dirty="0">
                <a:latin typeface="Arial"/>
                <a:cs typeface="Arial"/>
              </a:rPr>
              <a:t>конверсии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10" dirty="0">
                <a:latin typeface="Arial"/>
                <a:cs typeface="Arial"/>
              </a:rPr>
              <a:t>тестирование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каналов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3233" y="4723652"/>
            <a:ext cx="189314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0" dirty="0">
                <a:solidFill>
                  <a:srgbClr val="1155CC"/>
                </a:solidFill>
                <a:latin typeface="Arial"/>
                <a:cs typeface="Arial"/>
              </a:rPr>
              <a:t>Монетизация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268" y="5130240"/>
            <a:ext cx="2428663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73" dirty="0">
                <a:latin typeface="Arial"/>
                <a:cs typeface="Arial"/>
              </a:rPr>
              <a:t>доход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масштабируемость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инфраструктура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партнёрства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6116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6187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1258253" y="246259"/>
            <a:ext cx="9675494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000" spc="305" dirty="0">
                <a:solidFill>
                  <a:srgbClr val="1155CC"/>
                </a:solidFill>
              </a:rPr>
              <a:t>Цели / метрики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5" dirty="0">
                <a:solidFill>
                  <a:srgbClr val="1155CC"/>
                </a:solidFill>
              </a:rPr>
              <a:t>меняются</a:t>
            </a:r>
            <a:br>
              <a:rPr lang="ru-RU" sz="4000" spc="30" dirty="0">
                <a:solidFill>
                  <a:srgbClr val="1155CC"/>
                </a:solidFill>
              </a:rPr>
            </a:br>
            <a:r>
              <a:rPr lang="ru-RU" sz="4000" spc="130" dirty="0">
                <a:solidFill>
                  <a:srgbClr val="1155CC"/>
                </a:solidFill>
              </a:rPr>
              <a:t>с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0" dirty="0">
                <a:solidFill>
                  <a:srgbClr val="1155CC"/>
                </a:solidFill>
              </a:rPr>
              <a:t>ростом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250" dirty="0">
                <a:solidFill>
                  <a:srgbClr val="1155CC"/>
                </a:solidFill>
              </a:rPr>
              <a:t>продукта</a:t>
            </a:r>
            <a:endParaRPr lang="ru-RU" sz="40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pc="315" dirty="0"/>
              <a:t>Фокусная</a:t>
            </a:r>
            <a:r>
              <a:rPr lang="ru-RU" spc="-60" dirty="0"/>
              <a:t> </a:t>
            </a:r>
            <a:r>
              <a:rPr lang="ru-RU" spc="315" dirty="0"/>
              <a:t>метрика</a:t>
            </a:r>
            <a:r>
              <a:rPr lang="ru-RU" spc="-60" dirty="0"/>
              <a:t> </a:t>
            </a:r>
            <a:r>
              <a:rPr lang="ru-RU" spc="285" dirty="0"/>
              <a:t>на</a:t>
            </a:r>
            <a:r>
              <a:rPr lang="ru-RU" spc="-60" dirty="0"/>
              <a:t> </a:t>
            </a:r>
            <a:r>
              <a:rPr lang="ru-RU" spc="370" dirty="0"/>
              <a:t>каждом</a:t>
            </a:r>
            <a:r>
              <a:rPr lang="ru-RU" spc="-60" dirty="0"/>
              <a:t> </a:t>
            </a:r>
            <a:r>
              <a:rPr lang="ru-RU" spc="380" dirty="0"/>
              <a:t>из</a:t>
            </a:r>
            <a:r>
              <a:rPr lang="ru-RU" spc="-60" dirty="0"/>
              <a:t> </a:t>
            </a:r>
            <a:r>
              <a:rPr lang="ru-RU" spc="225" dirty="0"/>
              <a:t>этапов</a:t>
            </a:r>
            <a:br>
              <a:rPr lang="ru-RU" spc="225" dirty="0"/>
            </a:br>
            <a:r>
              <a:rPr lang="ru-RU" spc="320" dirty="0"/>
              <a:t>должна</a:t>
            </a:r>
            <a:r>
              <a:rPr lang="ru-RU" spc="-45" dirty="0"/>
              <a:t> </a:t>
            </a:r>
            <a:r>
              <a:rPr lang="ru-RU" spc="200" dirty="0"/>
              <a:t>быть</a:t>
            </a:r>
            <a:r>
              <a:rPr lang="ru-RU" spc="-40" dirty="0"/>
              <a:t> </a:t>
            </a:r>
            <a:r>
              <a:rPr lang="ru-RU" spc="225" dirty="0"/>
              <a:t>своя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333256"/>
            <a:ext cx="3697793" cy="153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GraphikLCG-Regular"/>
              </a:rPr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3651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5" y="1245996"/>
            <a:ext cx="6228302" cy="56120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Выбор метрик зависит от: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этапа жизненного цикла,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варианта реализации интерфейса продукта: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мобильное приложение: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скачиваний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Количество активаций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удаливших приложение, ни разу не воспользовавшись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запуска приложений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raphikLCG-Regular"/>
              </a:rPr>
              <a:t>web</a:t>
            </a:r>
            <a:r>
              <a:rPr lang="en-US" i="0" dirty="0">
                <a:solidFill>
                  <a:srgbClr val="000000"/>
                </a:solidFill>
                <a:effectLst/>
                <a:latin typeface="GraphikLCG-Regular"/>
              </a:rPr>
              <a:t>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с</a:t>
            </a:r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айт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просмотров страниц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Глубина просмотра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Время, проведённое на сайте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Телеграм-бот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подписчиков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/ процент отписок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Типа продукта: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Интернет-магазин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Сайт знакомств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Доска объявлений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Игра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Картографический сервис</a:t>
            </a: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Новостной сайт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Бизнес-модели / способа монетизации: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Подписка (количество подписчиков по типам подписки, удержание, отток)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Разовые покупки (количество покупок в месяц, средний чек покупки)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Донаты (комиссии с донатов) (количество донатов, средняя сумма </a:t>
            </a:r>
            <a:r>
              <a:rPr lang="ru-RU" dirty="0" err="1">
                <a:solidFill>
                  <a:srgbClr val="000000"/>
                </a:solidFill>
                <a:latin typeface="GraphikLCG-Regular"/>
              </a:rPr>
              <a:t>доната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)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888983" y="1398395"/>
            <a:ext cx="5169039" cy="5173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Показатели вовлечённости, за которыми обычно следят </a:t>
            </a:r>
            <a:r>
              <a:rPr lang="en" dirty="0">
                <a:solidFill>
                  <a:srgbClr val="000000"/>
                </a:solidFill>
                <a:latin typeface="GraphikLCG-Regular"/>
              </a:rPr>
              <a:t>SaaS-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компании: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время перехода пользователя с пробной на платную версию программы.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Примеры для карты: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Построили маршрут на карте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Поискали организации по типу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Воспользовались навигатором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количество ключевых действий, выполненных пользователем.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Для интернет-магазина: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Зарегистрировались на сайте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Положили товар в корзину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Привязали карту для быстрой оплаты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число ключевых действий, предпринятых за сессию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3" y="4412628"/>
            <a:ext cx="4980332" cy="19881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Зачем нужна метрика </a:t>
            </a:r>
            <a:r>
              <a:rPr lang="en" dirty="0"/>
              <a:t>North Star</a:t>
            </a:r>
            <a:r>
              <a:rPr lang="ru-RU" dirty="0"/>
              <a:t>: </a:t>
            </a:r>
          </a:p>
          <a:p>
            <a:r>
              <a:rPr lang="ru-RU" dirty="0"/>
              <a:t>помогает продуктовой команде четко видеть, </a:t>
            </a:r>
            <a:r>
              <a:rPr lang="ru-RU" b="1" dirty="0"/>
              <a:t>что нужно сделать для повышения показателей по </a:t>
            </a:r>
            <a:r>
              <a:rPr lang="en" b="1" dirty="0"/>
              <a:t>NSM</a:t>
            </a:r>
            <a:r>
              <a:rPr lang="en" dirty="0"/>
              <a:t>, </a:t>
            </a:r>
            <a:r>
              <a:rPr lang="ru-RU" dirty="0"/>
              <a:t>а какие фичи могут быть перенесены в </a:t>
            </a:r>
            <a:r>
              <a:rPr lang="en" dirty="0"/>
              <a:t>Tasks backlog </a:t>
            </a:r>
            <a:r>
              <a:rPr lang="ru-RU" dirty="0"/>
              <a:t>или вовсе отменены; </a:t>
            </a:r>
          </a:p>
          <a:p>
            <a:r>
              <a:rPr lang="ru-RU" dirty="0"/>
              <a:t>позволяет </a:t>
            </a:r>
            <a:r>
              <a:rPr lang="ru-RU" b="1" dirty="0"/>
              <a:t>увидеть в числах прогресс всей компании</a:t>
            </a:r>
            <a:r>
              <a:rPr lang="ru-RU" dirty="0"/>
              <a:t> и ускорить реализацию продуктовых инициатив;</a:t>
            </a:r>
          </a:p>
          <a:p>
            <a:r>
              <a:rPr lang="ru-RU" dirty="0"/>
              <a:t>дает возможность </a:t>
            </a:r>
            <a:r>
              <a:rPr lang="ru-RU" b="1" dirty="0"/>
              <a:t>увидеть</a:t>
            </a:r>
            <a:r>
              <a:rPr lang="en-US" b="1" dirty="0"/>
              <a:t> / </a:t>
            </a:r>
            <a:r>
              <a:rPr lang="ru-RU" b="1" dirty="0"/>
              <a:t>измерить конкретные результаты</a:t>
            </a:r>
            <a:r>
              <a:rPr lang="ru-RU" dirty="0"/>
              <a:t> по проделанной работе.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336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7825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483365"/>
            <a:ext cx="637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0605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604" y="331596"/>
            <a:ext cx="4994031" cy="63706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Какие </a:t>
            </a:r>
            <a:r>
              <a:rPr lang="en-US" dirty="0"/>
              <a:t>North Star </a:t>
            </a:r>
            <a:r>
              <a:rPr lang="ru-RU" dirty="0"/>
              <a:t>метрики могут быть у разных компаний</a:t>
            </a:r>
          </a:p>
          <a:p>
            <a:pPr marL="0" indent="0">
              <a:buNone/>
            </a:pPr>
            <a:r>
              <a:rPr lang="en-US" dirty="0"/>
              <a:t>E-commerce:</a:t>
            </a:r>
          </a:p>
          <a:p>
            <a:r>
              <a:rPr lang="ru-RU" dirty="0"/>
              <a:t>Количество пользователей, совершивших первый заказ в неделю; </a:t>
            </a:r>
          </a:p>
          <a:p>
            <a:r>
              <a:rPr lang="ru-RU" dirty="0"/>
              <a:t>стоимость ежедневных покупок; </a:t>
            </a:r>
          </a:p>
          <a:p>
            <a:r>
              <a:rPr lang="en-US" dirty="0"/>
              <a:t>LTV (</a:t>
            </a:r>
            <a:r>
              <a:rPr lang="ru-RU" dirty="0"/>
              <a:t>пожизненная ценность клиента) </a:t>
            </a:r>
          </a:p>
          <a:p>
            <a:pPr marL="0" indent="0">
              <a:buNone/>
            </a:pPr>
            <a:r>
              <a:rPr lang="ru-RU" dirty="0"/>
              <a:t>Онлайн-сервисы:</a:t>
            </a:r>
          </a:p>
          <a:p>
            <a:r>
              <a:rPr lang="ru-RU" dirty="0"/>
              <a:t>Количество триальных аккаунтов с тремя и более пользователями в первую неделю; </a:t>
            </a:r>
          </a:p>
          <a:p>
            <a:r>
              <a:rPr lang="ru-RU" dirty="0"/>
              <a:t>процент удержания через год; </a:t>
            </a:r>
          </a:p>
          <a:p>
            <a:r>
              <a:rPr lang="en-US" dirty="0"/>
              <a:t>MRR (</a:t>
            </a:r>
            <a:r>
              <a:rPr lang="ru-RU" dirty="0"/>
              <a:t>регулярная месячная выручка); </a:t>
            </a:r>
          </a:p>
          <a:p>
            <a:r>
              <a:rPr lang="en-US" dirty="0"/>
              <a:t>MAU (</a:t>
            </a:r>
            <a:r>
              <a:rPr lang="ru-RU" dirty="0"/>
              <a:t>активные пользователи за месяц).</a:t>
            </a:r>
          </a:p>
          <a:p>
            <a:pPr marL="0" indent="0">
              <a:buNone/>
            </a:pPr>
            <a:r>
              <a:rPr lang="ru-RU" dirty="0"/>
              <a:t>Медиа:</a:t>
            </a:r>
          </a:p>
          <a:p>
            <a:r>
              <a:rPr lang="ru-RU" dirty="0"/>
              <a:t>Регистрации и удержание; </a:t>
            </a:r>
          </a:p>
          <a:p>
            <a:r>
              <a:rPr lang="ru-RU" dirty="0"/>
              <a:t>количество активных пользователей в день; </a:t>
            </a:r>
          </a:p>
          <a:p>
            <a:r>
              <a:rPr lang="ru-RU" dirty="0"/>
              <a:t>общая длительность прочтений; </a:t>
            </a:r>
          </a:p>
          <a:p>
            <a:r>
              <a:rPr lang="ru-RU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91" y="14120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30991"/>
            <a:ext cx="2617213" cy="616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026"/>
            <a:ext cx="10515600" cy="4508937"/>
          </a:xfrm>
        </p:spPr>
        <p:txBody>
          <a:bodyPr>
            <a:normAutofit/>
          </a:bodyPr>
          <a:lstStyle/>
          <a:p>
            <a:r>
              <a:rPr lang="ru-RU" dirty="0"/>
              <a:t>Всё есть продукт</a:t>
            </a:r>
            <a:endParaRPr lang="en-US" dirty="0"/>
          </a:p>
          <a:p>
            <a:pPr lvl="1"/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r>
              <a:rPr lang="ru-RU" dirty="0"/>
              <a:t>Кладбище мёртвых продуктов</a:t>
            </a:r>
          </a:p>
          <a:p>
            <a:pPr lvl="1"/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/>
            <a:r>
              <a:rPr lang="ru-RU" dirty="0"/>
              <a:t>Пример с анализом данных</a:t>
            </a:r>
            <a:endParaRPr lang="en-US" dirty="0"/>
          </a:p>
          <a:p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73220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40" dirty="0"/>
              <a:t>Что</a:t>
            </a:r>
            <a:r>
              <a:rPr spc="23" dirty="0"/>
              <a:t> </a:t>
            </a:r>
            <a:r>
              <a:rPr spc="153" dirty="0"/>
              <a:t>делать</a:t>
            </a:r>
            <a:r>
              <a:rPr spc="27" dirty="0"/>
              <a:t> </a:t>
            </a:r>
            <a:r>
              <a:rPr spc="240" dirty="0"/>
              <a:t>по</a:t>
            </a:r>
            <a:r>
              <a:rPr spc="27" dirty="0"/>
              <a:t> </a:t>
            </a:r>
            <a:r>
              <a:rPr spc="227" dirty="0"/>
              <a:t>порядку?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050" y="1622672"/>
            <a:ext cx="2752513" cy="10345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1733" spc="103" dirty="0">
                <a:latin typeface="Arial"/>
                <a:cs typeface="Arial"/>
              </a:rPr>
              <a:t>Узнаём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73" dirty="0">
                <a:latin typeface="Arial"/>
                <a:cs typeface="Arial"/>
              </a:rPr>
              <a:t>компании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3" y="1622672"/>
            <a:ext cx="3455247" cy="3612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30" dirty="0">
                <a:latin typeface="Arial"/>
                <a:cs typeface="Arial"/>
              </a:rPr>
              <a:t>Определяем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метрики</a:t>
            </a:r>
            <a:endParaRPr sz="1733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конкретного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36" dirty="0">
                <a:latin typeface="Arial"/>
                <a:cs typeface="Arial"/>
              </a:rPr>
              <a:t>Иерархия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метрик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467">
              <a:latin typeface="Arial"/>
              <a:cs typeface="Arial"/>
            </a:endParaRPr>
          </a:p>
          <a:p>
            <a:pPr marL="27095"/>
            <a:r>
              <a:rPr sz="4934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30" dirty="0">
                <a:latin typeface="Arial"/>
                <a:cs typeface="Arial"/>
              </a:rPr>
              <a:t>планы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релизам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7" dirty="0">
                <a:latin typeface="Arial"/>
                <a:cs typeface="Arial"/>
              </a:rPr>
              <a:t>Планы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3" dirty="0">
                <a:latin typeface="Arial"/>
                <a:cs typeface="Arial"/>
              </a:rPr>
              <a:t>месяцам</a:t>
            </a:r>
            <a:endParaRPr sz="17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3" y="3740822"/>
            <a:ext cx="3596640" cy="2386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оцениваем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50" dirty="0">
                <a:latin typeface="Arial"/>
                <a:cs typeface="Arial"/>
              </a:rPr>
              <a:t>идеи</a:t>
            </a:r>
            <a:endParaRPr sz="1733" dirty="0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под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 dirty="0">
              <a:latin typeface="Arial"/>
              <a:cs typeface="Arial"/>
            </a:endParaRP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3" dirty="0">
                <a:latin typeface="Arial"/>
                <a:cs typeface="Arial"/>
              </a:rPr>
              <a:t>Сбор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3" dirty="0">
                <a:latin typeface="Arial"/>
                <a:cs typeface="Arial"/>
              </a:rPr>
              <a:t>идей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категоризация </a:t>
            </a:r>
            <a:r>
              <a:rPr sz="1733" spc="83" dirty="0">
                <a:latin typeface="Arial"/>
                <a:cs typeface="Arial"/>
              </a:rPr>
              <a:t>(таблица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103" dirty="0">
                <a:latin typeface="Arial"/>
                <a:cs typeface="Arial"/>
              </a:rPr>
              <a:t>с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93" dirty="0">
                <a:latin typeface="Arial"/>
                <a:cs typeface="Arial"/>
              </a:rPr>
              <a:t>фичами)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43" dirty="0">
                <a:latin typeface="Arial"/>
                <a:cs typeface="Arial"/>
              </a:rPr>
              <a:t>Оценка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приоритизация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367" y="1754800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 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00301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000" b="1" spc="204" dirty="0">
                <a:solidFill>
                  <a:srgbClr val="FFFFFF"/>
                </a:solidFill>
                <a:latin typeface="Arial"/>
                <a:cs typeface="Arial"/>
              </a:rPr>
              <a:t>Монетизация</a:t>
            </a:r>
            <a:r>
              <a:rPr sz="30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561966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000" b="1" spc="170" dirty="0">
                <a:solidFill>
                  <a:srgbClr val="FFFFFF"/>
                </a:solidFill>
                <a:latin typeface="Arial"/>
                <a:cs typeface="Arial"/>
              </a:rPr>
              <a:t>Время</a:t>
            </a:r>
            <a:r>
              <a:rPr sz="3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просмотра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170" dirty="0">
                <a:latin typeface="Arial"/>
                <a:cs typeface="Arial"/>
              </a:rPr>
              <a:t>Пример: </a:t>
            </a:r>
            <a:r>
              <a:rPr lang="ru-RU" sz="4000" b="1" spc="170" dirty="0">
                <a:solidFill>
                  <a:srgbClr val="1155CC"/>
                </a:solidFill>
                <a:latin typeface="Arial"/>
                <a:cs typeface="Arial"/>
              </a:rPr>
              <a:t>Видеосервис</a:t>
            </a:r>
            <a:r>
              <a:rPr sz="4000" b="1" spc="170" dirty="0">
                <a:solidFill>
                  <a:srgbClr val="1155CC"/>
                </a:solidFill>
                <a:latin typeface="Arial"/>
                <a:cs typeface="Arial"/>
              </a:rPr>
              <a:t>: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60" dirty="0">
                <a:latin typeface="Arial"/>
                <a:cs typeface="Arial"/>
              </a:rPr>
              <a:t>«Монетизация»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30" dirty="0">
                <a:latin typeface="Arial"/>
                <a:cs typeface="Arial"/>
              </a:rPr>
              <a:t>«Активность»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97357"/>
            <a:ext cx="1140878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sz="4000" spc="267" dirty="0"/>
              <a:t>Иерархия</a:t>
            </a:r>
            <a:r>
              <a:rPr lang="ru-RU" sz="4000" spc="33" dirty="0"/>
              <a:t> </a:t>
            </a:r>
            <a:r>
              <a:rPr lang="ru-RU" sz="4000" spc="320" dirty="0"/>
              <a:t>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10414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приоритезации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969317" y="1875519"/>
            <a:ext cx="10515600" cy="31069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r>
              <a:rPr sz="7400" b="1" spc="-50" baseline="-9009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r>
              <a:rPr sz="7400" b="1" spc="-510" baseline="-9009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200" dirty="0"/>
              <a:t>Пользователи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18393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r>
              <a:rPr sz="7400" b="1" spc="-640" baseline="-1839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3200" dirty="0"/>
              <a:t>Идеи команды, руководителя, </a:t>
            </a:r>
            <a:r>
              <a:rPr lang="ru-RU" sz="3200" dirty="0"/>
              <a:t>смежных отделов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9384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r>
              <a:rPr sz="7400" b="1" spc="-655" baseline="-938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3200" dirty="0"/>
              <a:t>Конкуренты и другие рынки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Пользователи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" y="1690688"/>
            <a:ext cx="718404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/>
              <a:t>Каналы связи: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внутри приложения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соцсети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чаты с лояльными пользователями</a:t>
            </a:r>
            <a:endParaRPr lang="en-US" dirty="0"/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сторы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опросы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800" dirty="0"/>
              <a:t>спец. инструменты (в след. слайдах)</a:t>
            </a:r>
          </a:p>
          <a:p>
            <a:pPr>
              <a:spcBef>
                <a:spcPts val="27"/>
              </a:spcBef>
            </a:pPr>
            <a:endParaRPr lang="ru-RU" sz="3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ru-RU" sz="2400" dirty="0"/>
              <a:t>Важно давать обратную связь пользователям, 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370" dirty="0"/>
              <a:t>Цикл</a:t>
            </a:r>
            <a:r>
              <a:rPr lang="ru-RU" spc="33" dirty="0"/>
              <a:t> </a:t>
            </a:r>
            <a:r>
              <a:rPr lang="ru-RU" spc="233" dirty="0"/>
              <a:t>обратной</a:t>
            </a:r>
            <a:r>
              <a:rPr lang="ru-RU" spc="37" dirty="0"/>
              <a:t> </a:t>
            </a:r>
            <a:r>
              <a:rPr lang="ru-RU" spc="163" dirty="0"/>
              <a:t>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0" dirty="0"/>
              <a:t>Цикл</a:t>
            </a:r>
            <a:r>
              <a:rPr spc="33" dirty="0"/>
              <a:t> </a:t>
            </a:r>
            <a:r>
              <a:rPr spc="233" dirty="0"/>
              <a:t>обратной</a:t>
            </a:r>
            <a:r>
              <a:rPr spc="37" dirty="0"/>
              <a:t> </a:t>
            </a:r>
            <a:r>
              <a:rPr spc="163" dirty="0"/>
              <a:t>связи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1898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667" b="1" spc="237" dirty="0">
                <a:solidFill>
                  <a:srgbClr val="1155CC"/>
                </a:solidFill>
                <a:latin typeface="Arial"/>
                <a:cs typeface="Arial"/>
              </a:rPr>
              <a:t>Не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3" dirty="0">
                <a:solidFill>
                  <a:srgbClr val="1155CC"/>
                </a:solidFill>
                <a:latin typeface="Arial"/>
                <a:cs typeface="Arial"/>
              </a:rPr>
              <a:t>только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0" dirty="0">
                <a:solidFill>
                  <a:srgbClr val="1155CC"/>
                </a:solidFill>
                <a:latin typeface="Arial"/>
                <a:cs typeface="Arial"/>
              </a:rPr>
              <a:t>собирать,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60" dirty="0">
                <a:solidFill>
                  <a:srgbClr val="1155CC"/>
                </a:solidFill>
                <a:latin typeface="Arial"/>
                <a:cs typeface="Arial"/>
              </a:rPr>
              <a:t>но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243" dirty="0">
                <a:solidFill>
                  <a:srgbClr val="1155CC"/>
                </a:solidFill>
                <a:latin typeface="Arial"/>
                <a:cs typeface="Arial"/>
              </a:rPr>
              <a:t>и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60" dirty="0">
                <a:solidFill>
                  <a:srgbClr val="1155CC"/>
                </a:solidFill>
                <a:latin typeface="Arial"/>
                <a:cs typeface="Arial"/>
              </a:rPr>
              <a:t>отдавать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идеями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4217" y="5771440"/>
            <a:ext cx="31449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76" dirty="0">
                <a:latin typeface="Arial"/>
                <a:cs typeface="Arial"/>
              </a:rPr>
              <a:t>Отчёт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«что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мы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73" dirty="0">
                <a:latin typeface="Arial"/>
                <a:cs typeface="Arial"/>
              </a:rPr>
              <a:t>сделали»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787916" y="2042107"/>
            <a:ext cx="2843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Бета-</a:t>
            </a:r>
            <a:r>
              <a:rPr spc="233" dirty="0"/>
              <a:t>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2" y="3739075"/>
            <a:ext cx="9295382" cy="29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153752"/>
            <a:ext cx="517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Запускаем бета-тестирование</a:t>
            </a:r>
            <a:endParaRPr lang="en-US" dirty="0"/>
          </a:p>
          <a:p>
            <a:r>
              <a:rPr lang="ru-RU" dirty="0"/>
              <a:t>Получаем обратную связь по бета-фичам: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нравится ли фича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улучшить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достаточный ли интерес к фиче</a:t>
            </a:r>
          </a:p>
          <a:p>
            <a:endParaRPr lang="en" dirty="0"/>
          </a:p>
          <a:p>
            <a:r>
              <a:rPr lang="en-US" dirty="0"/>
              <a:t>VK</a:t>
            </a:r>
            <a:r>
              <a:rPr lang="ru-RU" dirty="0"/>
              <a:t> </a:t>
            </a:r>
            <a:r>
              <a:rPr lang="en" dirty="0"/>
              <a:t>testers:</a:t>
            </a:r>
          </a:p>
          <a:p>
            <a:r>
              <a:rPr lang="en" dirty="0"/>
              <a:t>12 </a:t>
            </a:r>
            <a:r>
              <a:rPr lang="ru-RU" dirty="0"/>
              <a:t>тысяч тестировщиков из 7 стран</a:t>
            </a:r>
          </a:p>
          <a:p>
            <a:r>
              <a:rPr lang="ru-RU" dirty="0"/>
              <a:t>Внешний баг-</a:t>
            </a:r>
            <a:r>
              <a:rPr lang="ru-RU" dirty="0" err="1"/>
              <a:t>трекер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39968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9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userbrain.net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3" dirty="0">
                <a:latin typeface="Arial" panose="020B0604020202020204" pitchFamily="34" charset="0"/>
                <a:cs typeface="Arial" panose="020B0604020202020204" pitchFamily="34" charset="0"/>
              </a:rPr>
              <a:t>(видео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7" dirty="0"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используют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6" dirty="0">
                <a:latin typeface="Arial" panose="020B0604020202020204" pitchFamily="34" charset="0"/>
                <a:cs typeface="Arial" panose="020B0604020202020204" pitchFamily="34" charset="0"/>
              </a:rPr>
              <a:t>продукт)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ﬂinto.com</a:t>
            </a:r>
            <a:r>
              <a:rPr sz="2000" b="1" spc="-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(прототипы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0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jpg)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7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UserVoice</a:t>
            </a:r>
            <a:r>
              <a:rPr sz="2000" b="1" spc="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7" dirty="0">
                <a:latin typeface="Arial" panose="020B0604020202020204" pitchFamily="34" charset="0"/>
                <a:cs typeface="Arial" panose="020B0604020202020204" pitchFamily="34" charset="0"/>
              </a:rPr>
              <a:t>(фидбэк)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8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KanoSurvey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(приоритетность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фичей)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optimizely.com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(A/B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эксперименты)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wootric.com</a:t>
            </a:r>
            <a:r>
              <a:rPr sz="2000" b="1" spc="1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(опросы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latin typeface="Arial" panose="020B0604020202020204" pitchFamily="34" charset="0"/>
                <a:cs typeface="Arial" panose="020B0604020202020204" pitchFamily="34" charset="0"/>
              </a:rPr>
              <a:t>сервисе)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Отзывы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7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форумы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57" dirty="0">
                <a:latin typeface="Arial" panose="020B0604020202020204" pitchFamily="34" charset="0"/>
                <a:cs typeface="Arial" panose="020B0604020202020204" pitchFamily="34" charset="0"/>
              </a:rPr>
              <a:t>Обзвон</a:t>
            </a:r>
            <a:r>
              <a:rPr sz="20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(мессенджеры,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3" dirty="0">
                <a:latin typeface="Arial" panose="020B0604020202020204" pitchFamily="34" charset="0"/>
                <a:cs typeface="Arial" panose="020B0604020202020204" pitchFamily="34" charset="0"/>
              </a:rPr>
              <a:t>Skype)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2843684"/>
            <a:ext cx="27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27" dirty="0"/>
              <a:t>Идеи</a:t>
            </a:r>
            <a:r>
              <a:rPr spc="23" dirty="0"/>
              <a:t> </a:t>
            </a:r>
            <a:r>
              <a:rPr spc="247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706001"/>
            <a:ext cx="5636982" cy="21399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1693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351367" indent="-342900">
              <a:spcBef>
                <a:spcPts val="1693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693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693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59705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05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451065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6874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5808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1241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41241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06674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6674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06674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5808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1241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1241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06674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6674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6674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509104" y="1438918"/>
            <a:ext cx="6371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53" y="498417"/>
            <a:ext cx="11424810" cy="617529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53" y="15778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277" dirty="0"/>
              <a:t>Конкуренты</a:t>
            </a:r>
            <a:r>
              <a:rPr spc="20" dirty="0"/>
              <a:t> </a:t>
            </a:r>
            <a:r>
              <a:rPr spc="367" dirty="0"/>
              <a:t>и</a:t>
            </a:r>
            <a:r>
              <a:rPr spc="23" dirty="0"/>
              <a:t> </a:t>
            </a:r>
            <a:r>
              <a:rPr spc="287" dirty="0"/>
              <a:t>другие </a:t>
            </a:r>
            <a:r>
              <a:rPr spc="323" dirty="0"/>
              <a:t>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92189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Анализ</a:t>
            </a:r>
            <a:r>
              <a:rPr sz="24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конкурентов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spcBef>
                <a:spcPts val="1693"/>
              </a:spcBef>
            </a:pPr>
            <a:r>
              <a:rPr sz="2400" b="1" spc="127" dirty="0">
                <a:solidFill>
                  <a:srgbClr val="1155CC"/>
                </a:solidFill>
                <a:latin typeface="Arial"/>
                <a:cs typeface="Arial"/>
              </a:rPr>
              <a:t>Их</a:t>
            </a:r>
            <a:r>
              <a:rPr sz="24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1155CC"/>
                </a:solidFill>
                <a:latin typeface="Arial"/>
                <a:cs typeface="Arial"/>
              </a:rPr>
              <a:t>пользователи</a:t>
            </a:r>
            <a:endParaRPr sz="24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 / отзывы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316874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83" dirty="0">
                <a:latin typeface="Arial"/>
                <a:cs typeface="Arial"/>
              </a:rPr>
              <a:t>Топ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запросов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поисковиков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83" dirty="0">
                <a:latin typeface="Arial"/>
                <a:cs typeface="Arial"/>
              </a:rPr>
              <a:t>Топ</a:t>
            </a:r>
            <a:r>
              <a:rPr lang="ru-RU" sz="2000" spc="-20" dirty="0">
                <a:latin typeface="Arial"/>
                <a:cs typeface="Arial"/>
              </a:rPr>
              <a:t> </a:t>
            </a:r>
            <a:r>
              <a:rPr lang="ru-RU" sz="2000" spc="87" dirty="0">
                <a:latin typeface="Arial"/>
                <a:cs typeface="Arial"/>
              </a:rPr>
              <a:t>сторов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Рекомендации</a:t>
            </a:r>
            <a:r>
              <a:rPr sz="2000" spc="-3" dirty="0">
                <a:latin typeface="Arial"/>
                <a:cs typeface="Arial"/>
              </a:rPr>
              <a:t> </a:t>
            </a:r>
            <a:r>
              <a:rPr sz="2000" spc="93" dirty="0">
                <a:latin typeface="Arial"/>
                <a:cs typeface="Arial"/>
              </a:rPr>
              <a:t>стора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7" dirty="0">
                <a:latin typeface="Arial"/>
                <a:cs typeface="Arial"/>
              </a:rPr>
              <a:t>Опрос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аудитории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Обзор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77" dirty="0">
                <a:latin typeface="Arial"/>
                <a:cs typeface="Arial"/>
              </a:rPr>
              <a:t>рынка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2182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47" dirty="0"/>
              <a:t>Список</a:t>
            </a:r>
            <a:r>
              <a:rPr lang="ru-RU" spc="23" dirty="0"/>
              <a:t> </a:t>
            </a:r>
            <a:r>
              <a:rPr lang="ru-RU" spc="257" dirty="0"/>
              <a:t>конкурентов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223" dirty="0"/>
              <a:t>Открытые</a:t>
            </a:r>
            <a:r>
              <a:rPr spc="30" dirty="0"/>
              <a:t> </a:t>
            </a:r>
            <a:r>
              <a:rPr spc="147" dirty="0"/>
              <a:t>отчёты</a:t>
            </a:r>
            <a:r>
              <a:rPr spc="30" dirty="0"/>
              <a:t> </a:t>
            </a:r>
            <a:r>
              <a:rPr spc="270" dirty="0"/>
              <a:t>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00" dirty="0">
                <a:solidFill>
                  <a:srgbClr val="1155CC"/>
                </a:solidFill>
                <a:latin typeface="Arial"/>
                <a:cs typeface="Arial"/>
              </a:rPr>
              <a:t>гуглить: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1155CC"/>
                </a:solidFill>
                <a:latin typeface="Arial"/>
                <a:cs typeface="Arial"/>
              </a:rPr>
              <a:t>«Momo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13" dirty="0">
                <a:solidFill>
                  <a:srgbClr val="1155CC"/>
                </a:solidFill>
                <a:latin typeface="Arial"/>
                <a:cs typeface="Arial"/>
              </a:rPr>
              <a:t>Financial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83" dirty="0">
                <a:solidFill>
                  <a:srgbClr val="1155CC"/>
                </a:solidFill>
                <a:latin typeface="Arial"/>
                <a:cs typeface="Arial"/>
              </a:rPr>
              <a:t>Results</a:t>
            </a:r>
            <a:r>
              <a:rPr sz="2000" spc="-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43" dirty="0">
                <a:solidFill>
                  <a:srgbClr val="1155CC"/>
                </a:solidFill>
                <a:latin typeface="Arial"/>
                <a:cs typeface="Arial"/>
              </a:rPr>
              <a:t>Quarter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-7" dirty="0">
                <a:solidFill>
                  <a:srgbClr val="1155CC"/>
                </a:solidFill>
                <a:latin typeface="Arial"/>
                <a:cs typeface="Arial"/>
              </a:rPr>
              <a:t>2016»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r>
              <a:rPr lang="ru-RU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lvl="1"/>
            <a:r>
              <a:rPr lang="ru-RU" noProof="1">
                <a:solidFill>
                  <a:srgbClr val="333333"/>
                </a:solidFill>
              </a:rPr>
              <a:t>Пример: Оскар Хартман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350012" y="214825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40" dirty="0"/>
              <a:t>Что</a:t>
            </a:r>
            <a:r>
              <a:rPr lang="ru-RU" spc="23" dirty="0"/>
              <a:t> </a:t>
            </a:r>
            <a:r>
              <a:rPr lang="ru-RU" spc="253" dirty="0"/>
              <a:t>на</a:t>
            </a:r>
            <a:r>
              <a:rPr lang="ru-RU" spc="27" dirty="0"/>
              <a:t> </a:t>
            </a:r>
            <a:r>
              <a:rPr lang="ru-RU" spc="127" dirty="0"/>
              <a:t>выходе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7BF670-7D86-4A0E-57BA-A638B9EE05BF}"/>
              </a:ext>
            </a:extLst>
          </p:cNvPr>
          <p:cNvGrpSpPr/>
          <p:nvPr/>
        </p:nvGrpSpPr>
        <p:grpSpPr>
          <a:xfrm>
            <a:off x="188087" y="791475"/>
            <a:ext cx="10999671" cy="6192129"/>
            <a:chOff x="854887" y="2121712"/>
            <a:chExt cx="13333094" cy="750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F220BDB-5FA8-0433-D72E-7B3C4B4FFF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121712"/>
              <a:ext cx="13332576" cy="750567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4E8DEC3-1311-64FA-92D0-589FA0A199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174100"/>
              <a:ext cx="12846801" cy="70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09" y="347990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План</a:t>
            </a:r>
            <a:r>
              <a:rPr spc="23" dirty="0"/>
              <a:t> </a:t>
            </a:r>
            <a:r>
              <a:rPr lang="ru-RU" spc="23" dirty="0"/>
              <a:t>разработки / </a:t>
            </a:r>
            <a:r>
              <a:rPr lang="ru-RU" spc="240" dirty="0"/>
              <a:t>ввода фичей</a:t>
            </a:r>
            <a:endParaRPr spc="233"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Приоритезация фичей / гипотез</a:t>
            </a:r>
            <a:endParaRPr lang="ru-RU" sz="5867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spc="76" dirty="0">
                <a:latin typeface="Arial"/>
                <a:cs typeface="Arial"/>
              </a:rPr>
              <a:t>“The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93" dirty="0">
                <a:latin typeface="Arial"/>
                <a:cs typeface="Arial"/>
              </a:rPr>
              <a:t>Periodic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Table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3" dirty="0">
                <a:latin typeface="Arial"/>
                <a:cs typeface="Arial"/>
              </a:rPr>
              <a:t>Product </a:t>
            </a:r>
            <a:r>
              <a:rPr sz="1600" spc="97" dirty="0">
                <a:latin typeface="Arial"/>
                <a:cs typeface="Arial"/>
              </a:rPr>
              <a:t>Prioritization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6" dirty="0">
                <a:latin typeface="Arial"/>
                <a:cs typeface="Arial"/>
              </a:rPr>
              <a:t>Techniques”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169"/>
              <a:t>Подходы</a:t>
            </a:r>
            <a:r>
              <a:rPr lang="ru-RU" spc="23"/>
              <a:t> </a:t>
            </a:r>
            <a:r>
              <a:rPr lang="ru-RU" spc="367"/>
              <a:t>и</a:t>
            </a:r>
            <a:r>
              <a:rPr lang="ru-RU" spc="23"/>
              <a:t> </a:t>
            </a:r>
            <a:r>
              <a:rPr lang="ru-RU" spc="247"/>
              <a:t>фреймворки </a:t>
            </a:r>
            <a:r>
              <a:rPr lang="ru-RU" spc="297"/>
              <a:t>приоритизации</a:t>
            </a:r>
            <a:endParaRPr lang="ru-RU" spc="29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7" dirty="0"/>
              <a:t>Категоризация </a:t>
            </a:r>
            <a:r>
              <a:rPr lang="ru-RU" spc="333" dirty="0"/>
              <a:t>и</a:t>
            </a:r>
            <a:r>
              <a:rPr lang="ru-RU" dirty="0"/>
              <a:t>	</a:t>
            </a:r>
            <a:r>
              <a:rPr lang="ru-RU" spc="267" dirty="0"/>
              <a:t>приоритезация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sz="2800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sz="2800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sz="2800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sz="2800" dirty="0"/>
              <a:t>Определить что делать с ними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826230" y="2928283"/>
            <a:ext cx="1677035" cy="54053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105" dirty="0">
                <a:latin typeface="Arial"/>
                <a:cs typeface="Arial"/>
              </a:rPr>
              <a:t>Брейншторм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внутри </a:t>
            </a:r>
            <a:r>
              <a:rPr sz="1600" spc="85" dirty="0">
                <a:latin typeface="Arial"/>
                <a:cs typeface="Arial"/>
              </a:rPr>
              <a:t>команды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83807" y="3973786"/>
            <a:ext cx="1971040" cy="56028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зарубежных </a:t>
            </a:r>
            <a:r>
              <a:rPr sz="1600" spc="90" dirty="0">
                <a:latin typeface="Arial"/>
                <a:cs typeface="Arial"/>
              </a:rPr>
              <a:t>конкурентов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298315" y="5138998"/>
            <a:ext cx="210312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трендов, </a:t>
            </a:r>
            <a:r>
              <a:rPr sz="1600" spc="60" dirty="0">
                <a:latin typeface="Arial"/>
                <a:cs typeface="Arial"/>
              </a:rPr>
              <a:t>отраслевых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сдвигов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144640"/>
            <a:ext cx="1949437" cy="3694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1600" spc="70" dirty="0">
                <a:latin typeface="Arial"/>
                <a:cs typeface="Arial"/>
              </a:rPr>
              <a:t>Встреча с </a:t>
            </a:r>
            <a:r>
              <a:rPr lang="ru-RU" sz="1600" spc="85" dirty="0">
                <a:latin typeface="Arial"/>
                <a:cs typeface="Arial"/>
              </a:rPr>
              <a:t>экспертами </a:t>
            </a:r>
            <a:r>
              <a:rPr lang="ru-RU" sz="1600" spc="90" dirty="0">
                <a:latin typeface="Arial"/>
                <a:cs typeface="Arial"/>
              </a:rPr>
              <a:t>рынка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1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78875" y="4055651"/>
            <a:ext cx="203200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>
              <a:lnSpc>
                <a:spcPts val="1430"/>
              </a:lnSpc>
              <a:spcBef>
                <a:spcPts val="155"/>
              </a:spcBef>
            </a:pPr>
            <a:r>
              <a:rPr sz="1600" spc="100" dirty="0">
                <a:latin typeface="Arial"/>
                <a:cs typeface="Arial"/>
              </a:rPr>
              <a:t>Прототипирование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 </a:t>
            </a:r>
            <a:r>
              <a:rPr sz="1600" spc="60" dirty="0">
                <a:latin typeface="Arial"/>
                <a:cs typeface="Arial"/>
              </a:rPr>
              <a:t>макеты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9256"/>
            <a:ext cx="1866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85" dirty="0">
                <a:latin typeface="Arial"/>
                <a:cs typeface="Arial"/>
              </a:rPr>
              <a:t>Customer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Development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Arial"/>
                <a:cs typeface="Arial"/>
              </a:rPr>
              <a:t>Мечта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456267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634" y="2590201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134" y="203201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4667" y="2182017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017701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3657001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387599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1" y="452099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458" y="265400"/>
            <a:ext cx="3111629" cy="17502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Быстрая</a:t>
            </a:r>
            <a:r>
              <a:rPr spc="30" dirty="0"/>
              <a:t> </a:t>
            </a:r>
            <a:r>
              <a:rPr spc="367" dirty="0"/>
              <a:t>и</a:t>
            </a:r>
            <a:r>
              <a:rPr spc="30" dirty="0"/>
              <a:t> </a:t>
            </a:r>
            <a:r>
              <a:rPr spc="243" dirty="0"/>
              <a:t>медленная </a:t>
            </a:r>
            <a:r>
              <a:rPr spc="303" dirty="0"/>
              <a:t>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 fontScale="92500" lnSpcReduction="20000"/>
          </a:bodyPr>
          <a:lstStyle/>
          <a:p>
            <a:pPr marL="414887" marR="516916" indent="-406420">
              <a:lnSpc>
                <a:spcPct val="150000"/>
              </a:lnSpc>
              <a:spcBef>
                <a:spcPts val="67"/>
              </a:spcBef>
              <a:tabLst>
                <a:tab pos="414464" algn="l"/>
              </a:tabLst>
            </a:pPr>
            <a:r>
              <a:rPr lang="ru-RU" sz="2800" spc="180" dirty="0">
                <a:latin typeface="Arial"/>
                <a:cs typeface="Arial"/>
              </a:rPr>
              <a:t>Практически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47" dirty="0">
                <a:latin typeface="Arial"/>
                <a:cs typeface="Arial"/>
              </a:rPr>
              <a:t>в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87" dirty="0">
                <a:latin typeface="Arial"/>
                <a:cs typeface="Arial"/>
              </a:rPr>
              <a:t>каждой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210" dirty="0">
                <a:latin typeface="Arial"/>
                <a:cs typeface="Arial"/>
              </a:rPr>
              <a:t>компании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93" dirty="0">
                <a:latin typeface="Arial"/>
                <a:cs typeface="Arial"/>
              </a:rPr>
              <a:t>приорит</a:t>
            </a:r>
            <a:r>
              <a:rPr lang="ru-RU" spc="193" dirty="0">
                <a:latin typeface="Arial"/>
                <a:cs typeface="Arial"/>
              </a:rPr>
              <a:t>е</a:t>
            </a:r>
            <a:r>
              <a:rPr lang="ru-RU" sz="2800" spc="193" dirty="0">
                <a:latin typeface="Arial"/>
                <a:cs typeface="Arial"/>
              </a:rPr>
              <a:t>зация</a:t>
            </a:r>
            <a:r>
              <a:rPr lang="ru-RU" sz="2800" spc="-23" dirty="0">
                <a:latin typeface="Arial"/>
                <a:cs typeface="Arial"/>
              </a:rPr>
              <a:t> </a:t>
            </a:r>
            <a:r>
              <a:rPr lang="ru-RU" sz="2800" spc="110" dirty="0">
                <a:latin typeface="Arial"/>
                <a:cs typeface="Arial"/>
              </a:rPr>
              <a:t>разбивается </a:t>
            </a:r>
            <a:r>
              <a:rPr lang="ru-RU" sz="2800" spc="143" dirty="0">
                <a:latin typeface="Arial"/>
                <a:cs typeface="Arial"/>
              </a:rPr>
              <a:t>на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dirty="0">
                <a:latin typeface="Arial"/>
                <a:cs typeface="Arial"/>
              </a:rPr>
              <a:t>2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36" dirty="0">
                <a:latin typeface="Arial"/>
                <a:cs typeface="Arial"/>
              </a:rPr>
              <a:t>шага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dirty="0">
                <a:latin typeface="Arial"/>
                <a:cs typeface="Arial"/>
              </a:rPr>
              <a:t>—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40" dirty="0">
                <a:latin typeface="Arial"/>
                <a:cs typeface="Arial"/>
              </a:rPr>
              <a:t>быструю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spc="257" dirty="0">
                <a:latin typeface="Arial"/>
                <a:cs typeface="Arial"/>
              </a:rPr>
              <a:t>и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60" dirty="0">
                <a:latin typeface="Arial"/>
                <a:cs typeface="Arial"/>
              </a:rPr>
              <a:t>медленную</a:t>
            </a:r>
            <a:r>
              <a:rPr lang="ru-RU" sz="2800" spc="-30" dirty="0">
                <a:latin typeface="Arial"/>
                <a:cs typeface="Arial"/>
              </a:rPr>
              <a:t> </a:t>
            </a:r>
            <a:r>
              <a:rPr lang="ru-RU" sz="2800" spc="153" dirty="0">
                <a:latin typeface="Arial"/>
                <a:cs typeface="Arial"/>
              </a:rPr>
              <a:t>оценки.</a:t>
            </a:r>
            <a:endParaRPr lang="ru-RU" sz="2800" dirty="0">
              <a:latin typeface="Arial"/>
              <a:cs typeface="Arial"/>
            </a:endParaRPr>
          </a:p>
          <a:p>
            <a:pPr marL="414887" marR="3387" indent="-406420">
              <a:lnSpc>
                <a:spcPct val="150000"/>
              </a:lnSpc>
              <a:tabLst>
                <a:tab pos="414464" algn="l"/>
              </a:tabLst>
            </a:pPr>
            <a:r>
              <a:rPr lang="ru-RU" sz="2800" spc="113" dirty="0">
                <a:latin typeface="Arial"/>
                <a:cs typeface="Arial"/>
              </a:rPr>
              <a:t>Быстрая</a:t>
            </a:r>
            <a:r>
              <a:rPr lang="ru-RU" sz="2800" spc="-23" dirty="0">
                <a:latin typeface="Arial"/>
                <a:cs typeface="Arial"/>
              </a:rPr>
              <a:t> </a:t>
            </a:r>
            <a:r>
              <a:rPr lang="ru-RU" sz="2800" spc="140" dirty="0">
                <a:latin typeface="Arial"/>
                <a:cs typeface="Arial"/>
              </a:rPr>
              <a:t>помогает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spc="133" dirty="0">
                <a:latin typeface="Arial"/>
                <a:cs typeface="Arial"/>
              </a:rPr>
              <a:t>отбросить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spc="143" dirty="0">
                <a:latin typeface="Arial"/>
                <a:cs typeface="Arial"/>
              </a:rPr>
              <a:t>наиболее</a:t>
            </a:r>
            <a:r>
              <a:rPr lang="ru-RU" sz="2800" spc="-23" dirty="0">
                <a:latin typeface="Arial"/>
                <a:cs typeface="Arial"/>
              </a:rPr>
              <a:t> </a:t>
            </a:r>
            <a:r>
              <a:rPr lang="ru-RU" sz="2800" spc="123" dirty="0">
                <a:latin typeface="Arial"/>
                <a:cs typeface="Arial"/>
              </a:rPr>
              <a:t>неподходящих,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spc="140" dirty="0">
                <a:latin typeface="Arial"/>
                <a:cs typeface="Arial"/>
              </a:rPr>
              <a:t>медленная помогает</a:t>
            </a:r>
            <a:r>
              <a:rPr lang="ru-RU" sz="2800" spc="-27" dirty="0">
                <a:latin typeface="Arial"/>
                <a:cs typeface="Arial"/>
              </a:rPr>
              <a:t> </a:t>
            </a:r>
            <a:r>
              <a:rPr lang="ru-RU" sz="2800" spc="120" dirty="0">
                <a:latin typeface="Arial"/>
                <a:cs typeface="Arial"/>
              </a:rPr>
              <a:t>выбрать</a:t>
            </a:r>
            <a:r>
              <a:rPr lang="ru-RU" sz="2800" spc="-23" dirty="0">
                <a:latin typeface="Arial"/>
                <a:cs typeface="Arial"/>
              </a:rPr>
              <a:t> </a:t>
            </a:r>
            <a:r>
              <a:rPr lang="ru-RU" sz="2800" spc="190" dirty="0">
                <a:latin typeface="Arial"/>
                <a:cs typeface="Arial"/>
              </a:rPr>
              <a:t>из</a:t>
            </a:r>
            <a:r>
              <a:rPr lang="ru-RU" sz="2800" spc="-23" dirty="0">
                <a:latin typeface="Arial"/>
                <a:cs typeface="Arial"/>
              </a:rPr>
              <a:t> </a:t>
            </a:r>
            <a:r>
              <a:rPr lang="ru-RU" sz="2800" spc="110" dirty="0">
                <a:latin typeface="Arial"/>
                <a:cs typeface="Arial"/>
              </a:rPr>
              <a:t>оставшихся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88557"/>
            <a:ext cx="8531051" cy="115783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734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734" spc="169" dirty="0"/>
            </a:br>
            <a:r>
              <a:rPr sz="3734" spc="169" dirty="0"/>
              <a:t>Reach</a:t>
            </a:r>
            <a:r>
              <a:rPr sz="3734" spc="23" dirty="0"/>
              <a:t> </a:t>
            </a:r>
            <a:r>
              <a:rPr sz="3734" spc="423" dirty="0"/>
              <a:t>/</a:t>
            </a:r>
            <a:r>
              <a:rPr sz="3734" spc="27" dirty="0"/>
              <a:t> </a:t>
            </a:r>
            <a:r>
              <a:rPr sz="3734" spc="197" dirty="0"/>
              <a:t>Frequency</a:t>
            </a:r>
            <a:endParaRPr sz="373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215662"/>
            <a:ext cx="10318963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spc="223" dirty="0"/>
              <a:t>Poker</a:t>
            </a:r>
            <a:r>
              <a:rPr lang="en-US" sz="3600" spc="23" dirty="0"/>
              <a:t> </a:t>
            </a:r>
            <a:r>
              <a:rPr lang="en-US" sz="3600" spc="240" dirty="0"/>
              <a:t>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96364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sz="2400" spc="167" dirty="0">
                <a:latin typeface="Arial"/>
                <a:cs typeface="Arial"/>
              </a:rPr>
              <a:t>Количество</a:t>
            </a:r>
            <a:r>
              <a:rPr sz="2400" spc="-43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7" dirty="0">
                <a:latin typeface="Arial"/>
                <a:cs typeface="Arial"/>
              </a:rPr>
              <a:t>количество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3" dirty="0">
                <a:latin typeface="Arial"/>
                <a:cs typeface="Arial"/>
              </a:rPr>
              <a:t>гипотез </a:t>
            </a:r>
            <a:r>
              <a:rPr sz="2400" spc="190" dirty="0">
                <a:latin typeface="Arial"/>
                <a:cs typeface="Arial"/>
              </a:rPr>
              <a:t>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247" dirty="0">
                <a:latin typeface="Arial"/>
                <a:cs typeface="Arial"/>
              </a:rPr>
              <a:t>примере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7" dirty="0">
                <a:latin typeface="Arial"/>
                <a:cs typeface="Arial"/>
              </a:rPr>
              <a:t>максимум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6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у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3" dirty="0">
                <a:latin typeface="Arial"/>
                <a:cs typeface="Arial"/>
              </a:rPr>
              <a:t>каждого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80167"/>
            <a:ext cx="530098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37" dirty="0"/>
              <a:t>Первичный</a:t>
            </a:r>
            <a:r>
              <a:rPr sz="3734" spc="40" dirty="0"/>
              <a:t> </a:t>
            </a:r>
            <a:r>
              <a:rPr sz="3734" spc="287" dirty="0"/>
              <a:t>скоринг</a:t>
            </a:r>
            <a:endParaRPr sz="3734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80167"/>
            <a:ext cx="5354743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20" dirty="0"/>
              <a:t>Финальный</a:t>
            </a:r>
            <a:r>
              <a:rPr sz="3734" spc="33" dirty="0"/>
              <a:t> </a:t>
            </a:r>
            <a:r>
              <a:rPr sz="3734" spc="287" dirty="0"/>
              <a:t>скоринг</a:t>
            </a:r>
            <a:endParaRPr sz="373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12" y="4026116"/>
            <a:ext cx="8287200" cy="9233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503112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223" dirty="0"/>
              <a:t>Метод </a:t>
            </a:r>
            <a:r>
              <a:rPr lang="en-US" spc="223" dirty="0"/>
              <a:t>RICE</a:t>
            </a:r>
            <a:endParaRPr lang="en-US" spc="343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503112" y="979982"/>
            <a:ext cx="8399145" cy="284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945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-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метод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идей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фич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продукта.</a:t>
            </a:r>
            <a:endParaRPr sz="1600" dirty="0">
              <a:latin typeface="Arial"/>
              <a:cs typeface="Arial"/>
            </a:endParaRPr>
          </a:p>
          <a:p>
            <a:pPr marL="53975" marR="740410">
              <a:lnSpc>
                <a:spcPct val="113300"/>
              </a:lnSpc>
            </a:pPr>
            <a:r>
              <a:rPr sz="1600" spc="114" dirty="0">
                <a:latin typeface="Arial"/>
                <a:cs typeface="Arial"/>
              </a:rPr>
              <a:t>Аббревиатура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включает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фактора,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которые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менеджер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продукта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может </a:t>
            </a:r>
            <a:r>
              <a:rPr sz="1600" spc="105" dirty="0">
                <a:latin typeface="Arial"/>
                <a:cs typeface="Arial"/>
              </a:rPr>
              <a:t>смело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использовать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для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оценки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продуктовых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фич: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441325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85" dirty="0">
                <a:latin typeface="Arial"/>
                <a:cs typeface="Arial"/>
              </a:rPr>
              <a:t>Reach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охват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95" dirty="0">
                <a:latin typeface="Arial"/>
                <a:cs typeface="Arial"/>
              </a:rPr>
              <a:t>Effort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70" dirty="0">
                <a:latin typeface="Arial"/>
                <a:cs typeface="Arial"/>
              </a:rPr>
              <a:t>трудозатраты</a:t>
            </a:r>
            <a:endParaRPr lang="ru-RU" sz="20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</a:pPr>
            <a:r>
              <a:rPr lang="en" sz="1600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z="1600" spc="75" dirty="0">
                <a:latin typeface="Arial"/>
                <a:cs typeface="Arial"/>
              </a:rPr>
              <a:t>each</a:t>
            </a:r>
            <a:r>
              <a:rPr lang="en" sz="1600" spc="-5" dirty="0">
                <a:latin typeface="Arial"/>
                <a:cs typeface="Arial"/>
              </a:rPr>
              <a:t> </a:t>
            </a:r>
            <a:r>
              <a:rPr lang="en" sz="1600" dirty="0">
                <a:latin typeface="Arial"/>
                <a:cs typeface="Arial"/>
              </a:rPr>
              <a:t>x </a:t>
            </a:r>
            <a:r>
              <a:rPr lang="en"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1600" spc="165" dirty="0">
                <a:latin typeface="Arial"/>
                <a:cs typeface="Arial"/>
              </a:rPr>
              <a:t>mpact</a:t>
            </a:r>
            <a:r>
              <a:rPr lang="en" sz="1600" dirty="0">
                <a:latin typeface="Arial"/>
                <a:cs typeface="Arial"/>
              </a:rPr>
              <a:t> x </a:t>
            </a:r>
            <a:r>
              <a:rPr lang="en" sz="1600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1600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 algn="ctr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=</a:t>
            </a:r>
            <a:r>
              <a:rPr lang="ru-RU" sz="1600" spc="-50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  <a:spcBef>
                <a:spcPts val="15"/>
              </a:spcBef>
            </a:pPr>
            <a:r>
              <a:rPr sz="1600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90" dirty="0">
                <a:latin typeface="Arial"/>
                <a:cs typeface="Arial"/>
              </a:rPr>
              <a:t>ffort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/>
          <p:nvPr/>
        </p:nvCxnSpPr>
        <p:spPr>
          <a:xfrm>
            <a:off x="5315579" y="3466683"/>
            <a:ext cx="30145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6315C9C3-57FD-A127-A120-09D5A242E1C3}"/>
              </a:ext>
            </a:extLst>
          </p:cNvPr>
          <p:cNvSpPr txBox="1"/>
          <p:nvPr/>
        </p:nvSpPr>
        <p:spPr>
          <a:xfrm>
            <a:off x="503112" y="5110218"/>
            <a:ext cx="11306387" cy="165804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43" dirty="0">
                <a:solidFill>
                  <a:srgbClr val="242424"/>
                </a:solidFill>
                <a:latin typeface="Arial"/>
                <a:cs typeface="Arial"/>
              </a:rPr>
              <a:t>Reach:</a:t>
            </a:r>
            <a:r>
              <a:rPr sz="1600" b="1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скольких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3" dirty="0">
                <a:solidFill>
                  <a:srgbClr val="242424"/>
                </a:solidFill>
                <a:latin typeface="Arial"/>
                <a:cs typeface="Arial"/>
              </a:rPr>
              <a:t>людей</a:t>
            </a:r>
            <a:r>
              <a:rPr sz="1600" spc="-2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ru-RU" sz="1600" spc="11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8467" marR="514799">
              <a:lnSpc>
                <a:spcPct val="116100"/>
              </a:lnSpc>
            </a:pPr>
            <a:r>
              <a:rPr sz="1600" b="1" spc="107" dirty="0">
                <a:solidFill>
                  <a:srgbClr val="242424"/>
                </a:solidFill>
                <a:latin typeface="Arial"/>
                <a:cs typeface="Arial"/>
              </a:rPr>
              <a:t>Impact:</a:t>
            </a:r>
            <a:r>
              <a:rPr sz="1600" b="1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каждого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человека?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(Очень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3x,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2x,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3" dirty="0">
                <a:solidFill>
                  <a:srgbClr val="242424"/>
                </a:solidFill>
                <a:latin typeface="Arial"/>
                <a:cs typeface="Arial"/>
              </a:rPr>
              <a:t>1x,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0,5x,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7" dirty="0">
                <a:solidFill>
                  <a:srgbClr val="242424"/>
                </a:solidFill>
                <a:latin typeface="Arial"/>
                <a:cs typeface="Arial"/>
              </a:rPr>
              <a:t>Минимально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242424"/>
                </a:solidFill>
                <a:latin typeface="Arial"/>
                <a:cs typeface="Arial"/>
              </a:rPr>
              <a:t>0,25x.)</a:t>
            </a:r>
            <a:endParaRPr sz="1600" dirty="0">
              <a:latin typeface="Arial"/>
              <a:cs typeface="Arial"/>
            </a:endParaRPr>
          </a:p>
          <a:p>
            <a:pPr marL="8467" marR="3387">
              <a:lnSpc>
                <a:spcPct val="116100"/>
              </a:lnSpc>
            </a:pPr>
            <a:r>
              <a:rPr sz="1600" b="1" spc="97" dirty="0">
                <a:solidFill>
                  <a:srgbClr val="242424"/>
                </a:solidFill>
                <a:latin typeface="Arial"/>
                <a:cs typeface="Arial"/>
              </a:rPr>
              <a:t>Conﬁdence:</a:t>
            </a:r>
            <a:r>
              <a:rPr sz="1600" b="1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вы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уверены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242424"/>
                </a:solidFill>
                <a:latin typeface="Arial"/>
                <a:cs typeface="Arial"/>
              </a:rPr>
              <a:t>своей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оценке?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(Сильно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100%,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37" dirty="0">
                <a:solidFill>
                  <a:srgbClr val="242424"/>
                </a:solidFill>
                <a:latin typeface="Arial"/>
                <a:cs typeface="Arial"/>
              </a:rPr>
              <a:t>80%,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= 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50%)</a:t>
            </a:r>
            <a:endParaRPr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r>
              <a:rPr sz="1600" b="1" spc="57" dirty="0">
                <a:solidFill>
                  <a:srgbClr val="242424"/>
                </a:solidFill>
                <a:latin typeface="Arial"/>
                <a:cs typeface="Arial"/>
              </a:rPr>
              <a:t>Effort:</a:t>
            </a:r>
            <a:r>
              <a:rPr sz="1600" b="1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сколько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«человеко-месяцев»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3" dirty="0">
                <a:solidFill>
                  <a:srgbClr val="242424"/>
                </a:solidFill>
                <a:latin typeface="Arial"/>
                <a:cs typeface="Arial"/>
              </a:rPr>
              <a:t>займет?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(используйте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целые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числа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237" dirty="0">
                <a:solidFill>
                  <a:srgbClr val="242424"/>
                </a:solidFill>
                <a:latin typeface="Arial"/>
                <a:cs typeface="Arial"/>
              </a:rPr>
              <a:t>и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83" dirty="0">
                <a:solidFill>
                  <a:srgbClr val="242424"/>
                </a:solidFill>
                <a:latin typeface="Arial"/>
                <a:cs typeface="Arial"/>
              </a:rPr>
              <a:t>минимум </a:t>
            </a:r>
            <a:r>
              <a:rPr sz="1600" spc="123" dirty="0">
                <a:solidFill>
                  <a:srgbClr val="242424"/>
                </a:solidFill>
                <a:latin typeface="Arial"/>
                <a:cs typeface="Arial"/>
              </a:rPr>
              <a:t>неделю/полмесяца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87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не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вдавайтесь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242424"/>
                </a:solidFill>
                <a:latin typeface="Arial"/>
                <a:cs typeface="Arial"/>
              </a:rPr>
              <a:t>подробности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оценки)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sz="2800" spc="90" dirty="0">
                <a:latin typeface="Arial"/>
                <a:cs typeface="Arial"/>
              </a:rPr>
              <a:t>Метод</a:t>
            </a:r>
            <a:r>
              <a:rPr lang="ru-RU" sz="2800" spc="-20" dirty="0">
                <a:latin typeface="Arial"/>
                <a:cs typeface="Arial"/>
              </a:rPr>
              <a:t> </a:t>
            </a:r>
            <a:r>
              <a:rPr lang="ru-RU" sz="2800" spc="130" dirty="0">
                <a:latin typeface="Arial"/>
                <a:cs typeface="Arial"/>
              </a:rPr>
              <a:t>определения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25" dirty="0">
                <a:latin typeface="Arial"/>
                <a:cs typeface="Arial"/>
              </a:rPr>
              <a:t>приоритетов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ICE</a:t>
            </a:r>
            <a:r>
              <a:rPr lang="en" sz="2800" spc="-15" dirty="0">
                <a:latin typeface="Arial"/>
                <a:cs typeface="Arial"/>
              </a:rPr>
              <a:t> </a:t>
            </a:r>
            <a:r>
              <a:rPr lang="ru-RU" sz="2800" spc="100" dirty="0">
                <a:latin typeface="Arial"/>
                <a:cs typeface="Arial"/>
              </a:rPr>
              <a:t>был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придуман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65" dirty="0">
                <a:latin typeface="Arial"/>
                <a:cs typeface="Arial"/>
              </a:rPr>
              <a:t>Шоном </a:t>
            </a:r>
            <a:r>
              <a:rPr lang="ru-RU" sz="2800" spc="70" dirty="0">
                <a:latin typeface="Arial"/>
                <a:cs typeface="Arial"/>
              </a:rPr>
              <a:t>Эллисом,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20" dirty="0">
                <a:latin typeface="Arial"/>
                <a:cs typeface="Arial"/>
              </a:rPr>
              <a:t>который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05" dirty="0">
                <a:latin typeface="Arial"/>
                <a:cs typeface="Arial"/>
              </a:rPr>
              <a:t>известен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ru-RU" sz="2800" spc="95" dirty="0">
                <a:latin typeface="Arial"/>
                <a:cs typeface="Arial"/>
              </a:rPr>
              <a:t>авторством</a:t>
            </a:r>
            <a:r>
              <a:rPr lang="ru-RU" sz="2800" spc="-15" dirty="0">
                <a:latin typeface="Arial"/>
                <a:cs typeface="Arial"/>
              </a:rPr>
              <a:t> </a:t>
            </a:r>
            <a:r>
              <a:rPr lang="ru-RU" sz="2800" spc="120" dirty="0">
                <a:latin typeface="Arial"/>
                <a:cs typeface="Arial"/>
              </a:rPr>
              <a:t>термина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130" dirty="0">
                <a:latin typeface="Arial"/>
                <a:cs typeface="Arial"/>
              </a:rPr>
              <a:t>Growth</a:t>
            </a:r>
            <a:r>
              <a:rPr lang="en" sz="2800" spc="-15" dirty="0">
                <a:latin typeface="Arial"/>
                <a:cs typeface="Arial"/>
              </a:rPr>
              <a:t> </a:t>
            </a:r>
            <a:r>
              <a:rPr lang="en" sz="2800" spc="50" dirty="0">
                <a:latin typeface="Arial"/>
                <a:cs typeface="Arial"/>
              </a:rPr>
              <a:t>Hacker.</a:t>
            </a:r>
            <a:endParaRPr lang="en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sz="2800" b="1" spc="135" dirty="0">
                <a:latin typeface="Arial"/>
                <a:cs typeface="Arial"/>
              </a:rPr>
              <a:t>Impact</a:t>
            </a:r>
            <a:r>
              <a:rPr lang="en" sz="2800" b="1" spc="-30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—</a:t>
            </a:r>
            <a:r>
              <a:rPr lang="en" sz="2800" spc="-30" dirty="0">
                <a:latin typeface="Arial"/>
                <a:cs typeface="Arial"/>
              </a:rPr>
              <a:t> </a:t>
            </a:r>
            <a:r>
              <a:rPr lang="ru-RU" sz="2800" spc="130" dirty="0">
                <a:latin typeface="Arial"/>
                <a:cs typeface="Arial"/>
              </a:rPr>
              <a:t>влияние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sz="2800" b="1" spc="120" dirty="0">
                <a:latin typeface="Arial"/>
                <a:cs typeface="Arial"/>
              </a:rPr>
              <a:t>Conﬁdence</a:t>
            </a:r>
            <a:r>
              <a:rPr lang="en" sz="2800" b="1" spc="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—</a:t>
            </a:r>
            <a:r>
              <a:rPr lang="en" sz="2800" spc="5" dirty="0">
                <a:latin typeface="Arial"/>
                <a:cs typeface="Arial"/>
              </a:rPr>
              <a:t> </a:t>
            </a:r>
            <a:r>
              <a:rPr lang="ru-RU" sz="2800" spc="110" dirty="0">
                <a:latin typeface="Arial"/>
                <a:cs typeface="Arial"/>
              </a:rPr>
              <a:t>уверенность</a:t>
            </a:r>
            <a:r>
              <a:rPr lang="ru-RU" sz="2800" spc="10" dirty="0">
                <a:latin typeface="Arial"/>
                <a:cs typeface="Arial"/>
              </a:rPr>
              <a:t> </a:t>
            </a:r>
            <a:r>
              <a:rPr lang="ru-RU" sz="2800" spc="114" dirty="0">
                <a:latin typeface="Arial"/>
                <a:cs typeface="Arial"/>
              </a:rPr>
              <a:t>в</a:t>
            </a:r>
            <a:r>
              <a:rPr lang="ru-RU" sz="2800" spc="5" dirty="0">
                <a:latin typeface="Arial"/>
                <a:cs typeface="Arial"/>
              </a:rPr>
              <a:t> </a:t>
            </a:r>
            <a:r>
              <a:rPr lang="ru-RU" sz="2800" spc="130" dirty="0">
                <a:latin typeface="Arial"/>
                <a:cs typeface="Arial"/>
              </a:rPr>
              <a:t>вашей</a:t>
            </a:r>
            <a:r>
              <a:rPr lang="ru-RU" sz="2800" spc="10" dirty="0">
                <a:latin typeface="Arial"/>
                <a:cs typeface="Arial"/>
              </a:rPr>
              <a:t> </a:t>
            </a:r>
            <a:r>
              <a:rPr lang="ru-RU" sz="2800" spc="145" dirty="0">
                <a:latin typeface="Arial"/>
                <a:cs typeface="Arial"/>
              </a:rPr>
              <a:t>оценке</a:t>
            </a:r>
            <a:r>
              <a:rPr lang="ru-RU" sz="2800" spc="5" dirty="0">
                <a:latin typeface="Arial"/>
                <a:cs typeface="Arial"/>
              </a:rPr>
              <a:t> </a:t>
            </a:r>
            <a:r>
              <a:rPr lang="ru-RU" sz="2800" dirty="0">
                <a:latin typeface="Arial"/>
                <a:cs typeface="Arial"/>
              </a:rPr>
              <a:t>охвата,</a:t>
            </a:r>
            <a:r>
              <a:rPr lang="ru-RU" sz="2800" spc="5" dirty="0">
                <a:latin typeface="Arial"/>
                <a:cs typeface="Arial"/>
              </a:rPr>
              <a:t> </a:t>
            </a:r>
            <a:r>
              <a:rPr lang="ru-RU" sz="2800" spc="140" dirty="0">
                <a:latin typeface="Arial"/>
                <a:cs typeface="Arial"/>
              </a:rPr>
              <a:t>влияния</a:t>
            </a:r>
            <a:r>
              <a:rPr lang="ru-RU" sz="2800" spc="10" dirty="0">
                <a:latin typeface="Arial"/>
                <a:cs typeface="Arial"/>
              </a:rPr>
              <a:t> </a:t>
            </a:r>
            <a:r>
              <a:rPr lang="ru-RU" sz="2800" spc="204" dirty="0">
                <a:latin typeface="Arial"/>
                <a:cs typeface="Arial"/>
              </a:rPr>
              <a:t>и</a:t>
            </a:r>
            <a:r>
              <a:rPr lang="ru-RU" sz="2800" spc="5" dirty="0">
                <a:latin typeface="Arial"/>
                <a:cs typeface="Arial"/>
              </a:rPr>
              <a:t> </a:t>
            </a:r>
            <a:r>
              <a:rPr lang="ru-RU" sz="2800" spc="70" dirty="0">
                <a:latin typeface="Arial"/>
                <a:cs typeface="Arial"/>
              </a:rPr>
              <a:t>трудозатрат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sz="2800" b="1" spc="50" dirty="0">
                <a:latin typeface="Arial"/>
                <a:cs typeface="Arial"/>
              </a:rPr>
              <a:t>Ease</a:t>
            </a:r>
            <a:r>
              <a:rPr lang="en" sz="2800" b="1" spc="-2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—</a:t>
            </a:r>
            <a:r>
              <a:rPr lang="en" sz="2800" spc="-25" dirty="0">
                <a:latin typeface="Arial"/>
                <a:cs typeface="Arial"/>
              </a:rPr>
              <a:t> </a:t>
            </a:r>
            <a:r>
              <a:rPr lang="ru-RU" sz="2800" spc="100" dirty="0">
                <a:latin typeface="Arial"/>
                <a:cs typeface="Arial"/>
              </a:rPr>
              <a:t>легкость</a:t>
            </a:r>
            <a:r>
              <a:rPr lang="ru-RU" sz="2800" spc="-25" dirty="0">
                <a:latin typeface="Arial"/>
                <a:cs typeface="Arial"/>
              </a:rPr>
              <a:t> </a:t>
            </a:r>
            <a:r>
              <a:rPr lang="ru-RU" sz="2800" spc="120" dirty="0">
                <a:latin typeface="Arial"/>
                <a:cs typeface="Arial"/>
              </a:rPr>
              <a:t>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225" dirty="0"/>
              <a:t>Способы</a:t>
            </a:r>
            <a:r>
              <a:rPr lang="ru-RU" spc="55" dirty="0"/>
              <a:t> </a:t>
            </a:r>
            <a:r>
              <a:rPr lang="ru-RU" spc="395" dirty="0"/>
              <a:t>оценки фич / проектов</a:t>
            </a:r>
            <a:endParaRPr lang="ru-RU" spc="315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1291" cy="205364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800" spc="165" dirty="0">
                <a:latin typeface="Arial"/>
                <a:cs typeface="Arial"/>
              </a:rPr>
              <a:t>Собственная</a:t>
            </a:r>
            <a:r>
              <a:rPr lang="ru-RU" sz="2800" spc="-55" dirty="0">
                <a:latin typeface="Arial"/>
                <a:cs typeface="Arial"/>
              </a:rPr>
              <a:t> </a:t>
            </a:r>
            <a:r>
              <a:rPr lang="ru-RU" sz="2800" spc="135" dirty="0">
                <a:latin typeface="Arial"/>
                <a:cs typeface="Arial"/>
              </a:rPr>
              <a:t>формула</a:t>
            </a:r>
            <a:endParaRPr lang="ru-RU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ru-RU" sz="36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spc="267" dirty="0"/>
              <a:t>Иерархия</a:t>
            </a:r>
            <a:r>
              <a:rPr spc="33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96397"/>
            <a:ext cx="7010400" cy="62388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280" dirty="0"/>
              <a:t>На</a:t>
            </a:r>
            <a:r>
              <a:rPr spc="27" dirty="0"/>
              <a:t> </a:t>
            </a:r>
            <a:r>
              <a:rPr spc="187" dirty="0"/>
              <a:t>основе</a:t>
            </a:r>
            <a:r>
              <a:rPr spc="30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187" dirty="0"/>
              <a:t>Подход</a:t>
            </a:r>
            <a:r>
              <a:rPr sz="3734" spc="20" dirty="0"/>
              <a:t> </a:t>
            </a:r>
            <a:r>
              <a:rPr sz="3734" spc="207" dirty="0"/>
              <a:t>у</a:t>
            </a:r>
            <a:r>
              <a:rPr sz="3734" spc="20" dirty="0"/>
              <a:t> </a:t>
            </a:r>
            <a:r>
              <a:rPr sz="3734" spc="247" dirty="0"/>
              <a:t>Amazon</a:t>
            </a:r>
            <a:endParaRPr sz="3734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87104"/>
            <a:ext cx="6795655" cy="4667250"/>
          </a:xfrm>
        </p:spPr>
        <p:txBody>
          <a:bodyPr>
            <a:normAutofit fontScale="92500" lnSpcReduction="10000"/>
          </a:bodyPr>
          <a:lstStyle/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2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28133"/>
            <a:ext cx="1163093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Рассчитываем </a:t>
            </a:r>
            <a:r>
              <a:rPr lang="en-US" spc="250" dirty="0"/>
              <a:t>ROI </a:t>
            </a:r>
            <a:r>
              <a:rPr lang="en-US" sz="3200" dirty="0"/>
              <a:t>(</a:t>
            </a:r>
            <a:r>
              <a:rPr lang="ru-RU" sz="3200" dirty="0"/>
              <a:t>вероятностные сценарии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3" y="1026483"/>
            <a:ext cx="2839365" cy="73823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4000"/>
            <a:ext cx="8861110" cy="617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30" dirty="0"/>
              <a:t>Алгоритм приоритезации фичей / гипотез</a:t>
            </a:r>
            <a:endParaRPr spc="23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900" cy="4810702"/>
          </a:xfrm>
        </p:spPr>
        <p:txBody>
          <a:bodyPr>
            <a:normAutofit fontScale="92500" lnSpcReduction="20000"/>
          </a:bodyPr>
          <a:lstStyle/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800" dirty="0">
                <a:latin typeface="Arial"/>
                <a:cs typeface="Arial"/>
              </a:rPr>
              <a:t>Выбираем ТОП 3 ключевые метрики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800" dirty="0">
                <a:latin typeface="Arial"/>
                <a:cs typeface="Arial"/>
              </a:rPr>
              <a:t>Собираем гипотезы для их оценки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800" dirty="0">
                <a:latin typeface="Arial"/>
                <a:cs typeface="Arial"/>
              </a:rPr>
              <a:t>Если рынок Новый, то используем качественные методы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800" dirty="0">
                <a:latin typeface="Arial"/>
                <a:cs typeface="Arial"/>
              </a:rPr>
              <a:t>Делаем быструю оценку и отбрасываем «слабых» кандидатов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800" dirty="0">
                <a:latin typeface="Arial"/>
                <a:cs typeface="Arial"/>
              </a:rPr>
              <a:t>Делаем детальную оценку оставшихся кандидатов (например, по </a:t>
            </a:r>
            <a:r>
              <a:rPr lang="en" sz="2800" dirty="0">
                <a:latin typeface="Arial"/>
                <a:cs typeface="Arial"/>
              </a:rPr>
              <a:t>ROI)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Целевая аудитория</a:t>
            </a:r>
            <a:endParaRPr lang="ru-RU" sz="5867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Целевая аудитория (ЦА) — люди, заинтересованные в вашем товаре или услуге. </a:t>
            </a: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Это люди, у которых есть потребности или проблемы, которые может решить ваш продукт.</a:t>
            </a: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Не всегда реальная целевая аудитория совпадает с п</a:t>
            </a:r>
            <a:r>
              <a:rPr lang="ru-RU" sz="2000" dirty="0">
                <a:solidFill>
                  <a:srgbClr val="1A2028"/>
                </a:solidFill>
                <a:latin typeface="Roboto" panose="02000000000000000000" pitchFamily="2" charset="0"/>
              </a:rPr>
              <a:t>редполагаемой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 (пример с 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P</a:t>
            </a:r>
            <a:r>
              <a:rPr lang="en-US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layrix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Свою ЦА нужно знать, чтобы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:</a:t>
            </a:r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Персонализировать коммуникацию с клиентом.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аудитория, 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47" dirty="0">
                <a:solidFill>
                  <a:srgbClr val="0034EC"/>
                </a:solidFill>
                <a:cs typeface="Arial"/>
              </a:rPr>
              <a:t>группа</a:t>
            </a:r>
            <a:endParaRPr lang="ru-RU" spc="2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531"/>
            <a:ext cx="10515600" cy="4437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Портрет целевой аудитории, чтобы:</a:t>
            </a:r>
          </a:p>
          <a:p>
            <a:r>
              <a:rPr lang="ru-RU" dirty="0"/>
              <a:t>Таргетироваться в рекламе</a:t>
            </a:r>
          </a:p>
          <a:p>
            <a:pPr lvl="1"/>
            <a:r>
              <a:rPr lang="ru-RU" dirty="0"/>
              <a:t>Не сливать бюджет впустую, если мы не попадаем в ЦА</a:t>
            </a:r>
          </a:p>
          <a:p>
            <a:r>
              <a:rPr lang="ru-RU" dirty="0"/>
              <a:t>Создавать Рекламный / маркетинговый креатив</a:t>
            </a:r>
          </a:p>
          <a:p>
            <a:r>
              <a:rPr lang="ru-RU" dirty="0"/>
              <a:t>Затачивать под неё свой продукт</a:t>
            </a:r>
          </a:p>
          <a:p>
            <a:pPr lvl="1"/>
            <a:r>
              <a:rPr lang="ru-RU" dirty="0"/>
              <a:t>«Молодёжный» дизайн и т. п.</a:t>
            </a:r>
          </a:p>
          <a:p>
            <a:pPr lvl="1"/>
            <a:r>
              <a:rPr lang="ru-RU" dirty="0"/>
              <a:t>Учитывать другие её потребности и контекст использования продукта</a:t>
            </a:r>
          </a:p>
          <a:p>
            <a:pPr lvl="1"/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3846543" y="99129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40" dirty="0">
                <a:solidFill>
                  <a:srgbClr val="0034EC"/>
                </a:solidFill>
              </a:rPr>
              <a:t>Кто</a:t>
            </a:r>
            <a:r>
              <a:rPr lang="ru-RU" spc="55" dirty="0">
                <a:solidFill>
                  <a:srgbClr val="0034EC"/>
                </a:solidFill>
              </a:rPr>
              <a:t> </a:t>
            </a:r>
            <a:r>
              <a:rPr lang="ru-RU" spc="345" dirty="0">
                <a:solidFill>
                  <a:srgbClr val="0034EC"/>
                </a:solidFill>
              </a:rPr>
              <a:t>мой</a:t>
            </a:r>
            <a:r>
              <a:rPr lang="ru-RU" spc="60" dirty="0">
                <a:solidFill>
                  <a:srgbClr val="0034EC"/>
                </a:solidFill>
              </a:rPr>
              <a:t> </a:t>
            </a:r>
            <a:r>
              <a:rPr lang="ru-RU" spc="315" dirty="0">
                <a:solidFill>
                  <a:srgbClr val="0034EC"/>
                </a:solidFill>
              </a:rPr>
              <a:t>клиент?</a:t>
            </a:r>
            <a:endParaRPr lang="ru-RU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49" y="404791"/>
            <a:ext cx="46432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spc="327" dirty="0">
                <a:solidFill>
                  <a:srgbClr val="000000"/>
                </a:solidFill>
              </a:rPr>
              <a:t>Виды</a:t>
            </a:r>
            <a:r>
              <a:rPr sz="5867" spc="87" dirty="0">
                <a:solidFill>
                  <a:srgbClr val="000000"/>
                </a:solidFill>
              </a:rPr>
              <a:t> </a:t>
            </a:r>
            <a:r>
              <a:rPr sz="5867" spc="620" dirty="0">
                <a:solidFill>
                  <a:srgbClr val="000000"/>
                </a:solidFill>
              </a:rPr>
              <a:t>ЦА</a:t>
            </a:r>
            <a:endParaRPr sz="5867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99681" y="3989441"/>
            <a:ext cx="1237067" cy="1201036"/>
            <a:chOff x="5924986" y="1866445"/>
            <a:chExt cx="1242695" cy="1206500"/>
          </a:xfrm>
        </p:grpSpPr>
        <p:sp>
          <p:nvSpPr>
            <p:cNvPr id="14" name="object 14"/>
            <p:cNvSpPr/>
            <p:nvPr/>
          </p:nvSpPr>
          <p:spPr>
            <a:xfrm>
              <a:off x="6698992" y="1897549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52" y="384185"/>
                  </a:moveTo>
                  <a:lnTo>
                    <a:pt x="44168" y="350270"/>
                  </a:lnTo>
                  <a:lnTo>
                    <a:pt x="20734" y="311508"/>
                  </a:lnTo>
                  <a:lnTo>
                    <a:pt x="5945" y="269357"/>
                  </a:lnTo>
                  <a:lnTo>
                    <a:pt x="0" y="225272"/>
                  </a:lnTo>
                  <a:lnTo>
                    <a:pt x="3092" y="180709"/>
                  </a:lnTo>
                  <a:lnTo>
                    <a:pt x="15420" y="137124"/>
                  </a:lnTo>
                  <a:lnTo>
                    <a:pt x="37179" y="95974"/>
                  </a:lnTo>
                  <a:lnTo>
                    <a:pt x="70002" y="57548"/>
                  </a:lnTo>
                  <a:lnTo>
                    <a:pt x="109395" y="28506"/>
                  </a:lnTo>
                  <a:lnTo>
                    <a:pt x="153534" y="9204"/>
                  </a:lnTo>
                  <a:lnTo>
                    <a:pt x="200595" y="0"/>
                  </a:lnTo>
                  <a:lnTo>
                    <a:pt x="248754" y="1249"/>
                  </a:lnTo>
                  <a:lnTo>
                    <a:pt x="296186" y="13308"/>
                  </a:lnTo>
                  <a:lnTo>
                    <a:pt x="341067" y="36536"/>
                  </a:lnTo>
                  <a:lnTo>
                    <a:pt x="323594" y="31295"/>
                  </a:lnTo>
                  <a:lnTo>
                    <a:pt x="305775" y="27532"/>
                  </a:lnTo>
                  <a:lnTo>
                    <a:pt x="287704" y="25263"/>
                  </a:lnTo>
                  <a:lnTo>
                    <a:pt x="269475" y="24502"/>
                  </a:lnTo>
                  <a:lnTo>
                    <a:pt x="219247" y="30285"/>
                  </a:lnTo>
                  <a:lnTo>
                    <a:pt x="173139" y="46763"/>
                  </a:lnTo>
                  <a:lnTo>
                    <a:pt x="132464" y="72620"/>
                  </a:lnTo>
                  <a:lnTo>
                    <a:pt x="98539" y="106542"/>
                  </a:lnTo>
                  <a:lnTo>
                    <a:pt x="72678" y="147214"/>
                  </a:lnTo>
                  <a:lnTo>
                    <a:pt x="56196" y="193321"/>
                  </a:lnTo>
                  <a:lnTo>
                    <a:pt x="50408" y="243549"/>
                  </a:lnTo>
                  <a:lnTo>
                    <a:pt x="52022" y="270285"/>
                  </a:lnTo>
                  <a:lnTo>
                    <a:pt x="56882" y="296523"/>
                  </a:lnTo>
                  <a:lnTo>
                    <a:pt x="64916" y="321970"/>
                  </a:lnTo>
                  <a:lnTo>
                    <a:pt x="76052" y="346330"/>
                  </a:lnTo>
                  <a:lnTo>
                    <a:pt x="76052" y="38418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1950329"/>
              <a:ext cx="167910" cy="2023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0373" y="2605993"/>
              <a:ext cx="243204" cy="383540"/>
            </a:xfrm>
            <a:custGeom>
              <a:avLst/>
              <a:gdLst/>
              <a:ahLst/>
              <a:cxnLst/>
              <a:rect l="l" t="t" r="r" b="b"/>
              <a:pathLst>
                <a:path w="243204" h="383539">
                  <a:moveTo>
                    <a:pt x="74681" y="383535"/>
                  </a:moveTo>
                  <a:lnTo>
                    <a:pt x="38579" y="343792"/>
                  </a:lnTo>
                  <a:lnTo>
                    <a:pt x="13519" y="297176"/>
                  </a:lnTo>
                  <a:lnTo>
                    <a:pt x="369" y="245910"/>
                  </a:lnTo>
                  <a:lnTo>
                    <a:pt x="0" y="192220"/>
                  </a:lnTo>
                  <a:lnTo>
                    <a:pt x="11552" y="143021"/>
                  </a:lnTo>
                  <a:lnTo>
                    <a:pt x="33247" y="99149"/>
                  </a:lnTo>
                  <a:lnTo>
                    <a:pt x="63625" y="61757"/>
                  </a:lnTo>
                  <a:lnTo>
                    <a:pt x="101229" y="31999"/>
                  </a:lnTo>
                  <a:lnTo>
                    <a:pt x="144602" y="11029"/>
                  </a:lnTo>
                  <a:lnTo>
                    <a:pt x="192286" y="0"/>
                  </a:lnTo>
                  <a:lnTo>
                    <a:pt x="242823" y="64"/>
                  </a:lnTo>
                  <a:lnTo>
                    <a:pt x="197335" y="10361"/>
                  </a:lnTo>
                  <a:lnTo>
                    <a:pt x="156150" y="29419"/>
                  </a:lnTo>
                  <a:lnTo>
                    <a:pt x="120245" y="56139"/>
                  </a:lnTo>
                  <a:lnTo>
                    <a:pt x="90602" y="89422"/>
                  </a:lnTo>
                  <a:lnTo>
                    <a:pt x="68198" y="128166"/>
                  </a:lnTo>
                  <a:lnTo>
                    <a:pt x="54014" y="171274"/>
                  </a:lnTo>
                  <a:lnTo>
                    <a:pt x="49027" y="217646"/>
                  </a:lnTo>
                  <a:lnTo>
                    <a:pt x="50771" y="245377"/>
                  </a:lnTo>
                  <a:lnTo>
                    <a:pt x="56004" y="272553"/>
                  </a:lnTo>
                  <a:lnTo>
                    <a:pt x="64642" y="298846"/>
                  </a:lnTo>
                  <a:lnTo>
                    <a:pt x="76602" y="323928"/>
                  </a:lnTo>
                  <a:lnTo>
                    <a:pt x="75327" y="330042"/>
                  </a:lnTo>
                  <a:lnTo>
                    <a:pt x="74683" y="336271"/>
                  </a:lnTo>
                  <a:lnTo>
                    <a:pt x="74681" y="342518"/>
                  </a:lnTo>
                  <a:lnTo>
                    <a:pt x="74681" y="38353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5993" y="1866445"/>
              <a:ext cx="841375" cy="1206500"/>
            </a:xfrm>
            <a:custGeom>
              <a:avLst/>
              <a:gdLst/>
              <a:ahLst/>
              <a:cxnLst/>
              <a:rect l="l" t="t" r="r" b="b"/>
              <a:pathLst>
                <a:path w="841375" h="1206500">
                  <a:moveTo>
                    <a:pt x="13929" y="444460"/>
                  </a:moveTo>
                  <a:lnTo>
                    <a:pt x="0" y="417554"/>
                  </a:lnTo>
                  <a:lnTo>
                    <a:pt x="342790" y="240084"/>
                  </a:lnTo>
                  <a:lnTo>
                    <a:pt x="349427" y="191284"/>
                  </a:lnTo>
                  <a:lnTo>
                    <a:pt x="364970" y="146019"/>
                  </a:lnTo>
                  <a:lnTo>
                    <a:pt x="388469" y="105208"/>
                  </a:lnTo>
                  <a:lnTo>
                    <a:pt x="418973" y="69765"/>
                  </a:lnTo>
                  <a:lnTo>
                    <a:pt x="455531" y="40607"/>
                  </a:lnTo>
                  <a:lnTo>
                    <a:pt x="497192" y="18649"/>
                  </a:lnTo>
                  <a:lnTo>
                    <a:pt x="543006" y="4808"/>
                  </a:lnTo>
                  <a:lnTo>
                    <a:pt x="592020" y="0"/>
                  </a:lnTo>
                  <a:lnTo>
                    <a:pt x="636838" y="4028"/>
                  </a:lnTo>
                  <a:lnTo>
                    <a:pt x="679018" y="15622"/>
                  </a:lnTo>
                  <a:lnTo>
                    <a:pt x="709753" y="30225"/>
                  </a:lnTo>
                  <a:lnTo>
                    <a:pt x="591826" y="30225"/>
                  </a:lnTo>
                  <a:lnTo>
                    <a:pt x="541604" y="36040"/>
                  </a:lnTo>
                  <a:lnTo>
                    <a:pt x="495508" y="52546"/>
                  </a:lnTo>
                  <a:lnTo>
                    <a:pt x="454852" y="78429"/>
                  </a:lnTo>
                  <a:lnTo>
                    <a:pt x="420950" y="112371"/>
                  </a:lnTo>
                  <a:lnTo>
                    <a:pt x="395116" y="153057"/>
                  </a:lnTo>
                  <a:lnTo>
                    <a:pt x="378664" y="199173"/>
                  </a:lnTo>
                  <a:lnTo>
                    <a:pt x="372908" y="249402"/>
                  </a:lnTo>
                  <a:lnTo>
                    <a:pt x="375539" y="273690"/>
                  </a:lnTo>
                  <a:lnTo>
                    <a:pt x="343785" y="273690"/>
                  </a:lnTo>
                  <a:lnTo>
                    <a:pt x="13929" y="444460"/>
                  </a:lnTo>
                  <a:close/>
                </a:path>
                <a:path w="841375" h="1206500">
                  <a:moveTo>
                    <a:pt x="777273" y="415293"/>
                  </a:moveTo>
                  <a:lnTo>
                    <a:pt x="734848" y="415293"/>
                  </a:lnTo>
                  <a:lnTo>
                    <a:pt x="767163" y="380741"/>
                  </a:lnTo>
                  <a:lnTo>
                    <a:pt x="791082" y="340539"/>
                  </a:lnTo>
                  <a:lnTo>
                    <a:pt x="805922" y="296177"/>
                  </a:lnTo>
                  <a:lnTo>
                    <a:pt x="811001" y="249141"/>
                  </a:lnTo>
                  <a:lnTo>
                    <a:pt x="805187" y="198920"/>
                  </a:lnTo>
                  <a:lnTo>
                    <a:pt x="788680" y="152824"/>
                  </a:lnTo>
                  <a:lnTo>
                    <a:pt x="762798" y="112168"/>
                  </a:lnTo>
                  <a:lnTo>
                    <a:pt x="728856" y="78266"/>
                  </a:lnTo>
                  <a:lnTo>
                    <a:pt x="688169" y="52432"/>
                  </a:lnTo>
                  <a:lnTo>
                    <a:pt x="642054" y="35980"/>
                  </a:lnTo>
                  <a:lnTo>
                    <a:pt x="591826" y="30225"/>
                  </a:lnTo>
                  <a:lnTo>
                    <a:pt x="709753" y="30225"/>
                  </a:lnTo>
                  <a:lnTo>
                    <a:pt x="752649" y="58683"/>
                  </a:lnTo>
                  <a:lnTo>
                    <a:pt x="782692" y="88742"/>
                  </a:lnTo>
                  <a:lnTo>
                    <a:pt x="807282" y="123548"/>
                  </a:lnTo>
                  <a:lnTo>
                    <a:pt x="825715" y="162396"/>
                  </a:lnTo>
                  <a:lnTo>
                    <a:pt x="837286" y="204582"/>
                  </a:lnTo>
                  <a:lnTo>
                    <a:pt x="841291" y="249402"/>
                  </a:lnTo>
                  <a:lnTo>
                    <a:pt x="836576" y="297591"/>
                  </a:lnTo>
                  <a:lnTo>
                    <a:pt x="823124" y="342728"/>
                  </a:lnTo>
                  <a:lnTo>
                    <a:pt x="801795" y="383898"/>
                  </a:lnTo>
                  <a:lnTo>
                    <a:pt x="777273" y="415293"/>
                  </a:lnTo>
                  <a:close/>
                </a:path>
                <a:path w="841375" h="1206500">
                  <a:moveTo>
                    <a:pt x="375376" y="933842"/>
                  </a:moveTo>
                  <a:lnTo>
                    <a:pt x="343701" y="933842"/>
                  </a:lnTo>
                  <a:lnTo>
                    <a:pt x="352039" y="889360"/>
                  </a:lnTo>
                  <a:lnTo>
                    <a:pt x="367806" y="848095"/>
                  </a:lnTo>
                  <a:lnTo>
                    <a:pt x="390258" y="810765"/>
                  </a:lnTo>
                  <a:lnTo>
                    <a:pt x="418654" y="778090"/>
                  </a:lnTo>
                  <a:lnTo>
                    <a:pt x="452249" y="750789"/>
                  </a:lnTo>
                  <a:lnTo>
                    <a:pt x="490300" y="729581"/>
                  </a:lnTo>
                  <a:lnTo>
                    <a:pt x="532063" y="715186"/>
                  </a:lnTo>
                  <a:lnTo>
                    <a:pt x="576795" y="708322"/>
                  </a:lnTo>
                  <a:lnTo>
                    <a:pt x="576795" y="498274"/>
                  </a:lnTo>
                  <a:lnTo>
                    <a:pt x="532185" y="491441"/>
                  </a:lnTo>
                  <a:lnTo>
                    <a:pt x="490521" y="477115"/>
                  </a:lnTo>
                  <a:lnTo>
                    <a:pt x="452542" y="456009"/>
                  </a:lnTo>
                  <a:lnTo>
                    <a:pt x="418988" y="428834"/>
                  </a:lnTo>
                  <a:lnTo>
                    <a:pt x="390596" y="396302"/>
                  </a:lnTo>
                  <a:lnTo>
                    <a:pt x="368105" y="359127"/>
                  </a:lnTo>
                  <a:lnTo>
                    <a:pt x="352256" y="318018"/>
                  </a:lnTo>
                  <a:lnTo>
                    <a:pt x="343785" y="273690"/>
                  </a:lnTo>
                  <a:lnTo>
                    <a:pt x="375539" y="273690"/>
                  </a:lnTo>
                  <a:lnTo>
                    <a:pt x="377997" y="296374"/>
                  </a:lnTo>
                  <a:lnTo>
                    <a:pt x="392840" y="340671"/>
                  </a:lnTo>
                  <a:lnTo>
                    <a:pt x="416752" y="380805"/>
                  </a:lnTo>
                  <a:lnTo>
                    <a:pt x="449051" y="415288"/>
                  </a:lnTo>
                  <a:lnTo>
                    <a:pt x="479350" y="415288"/>
                  </a:lnTo>
                  <a:lnTo>
                    <a:pt x="479350" y="437227"/>
                  </a:lnTo>
                  <a:lnTo>
                    <a:pt x="522726" y="457209"/>
                  </a:lnTo>
                  <a:lnTo>
                    <a:pt x="568595" y="467200"/>
                  </a:lnTo>
                  <a:lnTo>
                    <a:pt x="711318" y="467200"/>
                  </a:lnTo>
                  <a:lnTo>
                    <a:pt x="699146" y="474476"/>
                  </a:lnTo>
                  <a:lnTo>
                    <a:pt x="654909" y="490643"/>
                  </a:lnTo>
                  <a:lnTo>
                    <a:pt x="607095" y="498274"/>
                  </a:lnTo>
                  <a:lnTo>
                    <a:pt x="607095" y="708322"/>
                  </a:lnTo>
                  <a:lnTo>
                    <a:pt x="653465" y="715535"/>
                  </a:lnTo>
                  <a:lnTo>
                    <a:pt x="696556" y="730818"/>
                  </a:lnTo>
                  <a:lnTo>
                    <a:pt x="709458" y="738271"/>
                  </a:lnTo>
                  <a:lnTo>
                    <a:pt x="599735" y="738271"/>
                  </a:lnTo>
                  <a:lnTo>
                    <a:pt x="551903" y="741833"/>
                  </a:lnTo>
                  <a:lnTo>
                    <a:pt x="505776" y="755769"/>
                  </a:lnTo>
                  <a:lnTo>
                    <a:pt x="463207" y="779942"/>
                  </a:lnTo>
                  <a:lnTo>
                    <a:pt x="426051" y="814214"/>
                  </a:lnTo>
                  <a:lnTo>
                    <a:pt x="397661" y="856036"/>
                  </a:lnTo>
                  <a:lnTo>
                    <a:pt x="380059" y="901716"/>
                  </a:lnTo>
                  <a:lnTo>
                    <a:pt x="375376" y="933842"/>
                  </a:lnTo>
                  <a:close/>
                </a:path>
                <a:path w="841375" h="1206500">
                  <a:moveTo>
                    <a:pt x="706423" y="308496"/>
                  </a:moveTo>
                  <a:lnTo>
                    <a:pt x="598402" y="308496"/>
                  </a:lnTo>
                  <a:lnTo>
                    <a:pt x="617314" y="302813"/>
                  </a:lnTo>
                  <a:lnTo>
                    <a:pt x="633181" y="289809"/>
                  </a:lnTo>
                  <a:lnTo>
                    <a:pt x="640114" y="281310"/>
                  </a:lnTo>
                  <a:lnTo>
                    <a:pt x="648113" y="281891"/>
                  </a:lnTo>
                  <a:lnTo>
                    <a:pt x="682227" y="290770"/>
                  </a:lnTo>
                  <a:lnTo>
                    <a:pt x="706423" y="308496"/>
                  </a:lnTo>
                  <a:close/>
                </a:path>
                <a:path w="841375" h="1206500">
                  <a:moveTo>
                    <a:pt x="479350" y="415288"/>
                  </a:moveTo>
                  <a:lnTo>
                    <a:pt x="449051" y="415288"/>
                  </a:lnTo>
                  <a:lnTo>
                    <a:pt x="449051" y="374282"/>
                  </a:lnTo>
                  <a:lnTo>
                    <a:pt x="475511" y="309806"/>
                  </a:lnTo>
                  <a:lnTo>
                    <a:pt x="539301" y="281737"/>
                  </a:lnTo>
                  <a:lnTo>
                    <a:pt x="544234" y="281628"/>
                  </a:lnTo>
                  <a:lnTo>
                    <a:pt x="548920" y="283916"/>
                  </a:lnTo>
                  <a:lnTo>
                    <a:pt x="554401" y="291309"/>
                  </a:lnTo>
                  <a:lnTo>
                    <a:pt x="557355" y="294409"/>
                  </a:lnTo>
                  <a:lnTo>
                    <a:pt x="560658" y="297111"/>
                  </a:lnTo>
                  <a:lnTo>
                    <a:pt x="578740" y="306674"/>
                  </a:lnTo>
                  <a:lnTo>
                    <a:pt x="598402" y="308496"/>
                  </a:lnTo>
                  <a:lnTo>
                    <a:pt x="706423" y="308496"/>
                  </a:lnTo>
                  <a:lnTo>
                    <a:pt x="709750" y="310935"/>
                  </a:lnTo>
                  <a:lnTo>
                    <a:pt x="710820" y="312606"/>
                  </a:lnTo>
                  <a:lnTo>
                    <a:pt x="533012" y="312606"/>
                  </a:lnTo>
                  <a:lnTo>
                    <a:pt x="511718" y="319775"/>
                  </a:lnTo>
                  <a:lnTo>
                    <a:pt x="494756" y="333502"/>
                  </a:lnTo>
                  <a:lnTo>
                    <a:pt x="483506" y="352201"/>
                  </a:lnTo>
                  <a:lnTo>
                    <a:pt x="479350" y="374282"/>
                  </a:lnTo>
                  <a:lnTo>
                    <a:pt x="479350" y="415288"/>
                  </a:lnTo>
                  <a:close/>
                </a:path>
                <a:path w="841375" h="1206500">
                  <a:moveTo>
                    <a:pt x="589817" y="338981"/>
                  </a:moveTo>
                  <a:lnTo>
                    <a:pt x="559304" y="331702"/>
                  </a:lnTo>
                  <a:lnTo>
                    <a:pt x="533012" y="312606"/>
                  </a:lnTo>
                  <a:lnTo>
                    <a:pt x="710820" y="312606"/>
                  </a:lnTo>
                  <a:lnTo>
                    <a:pt x="711045" y="312958"/>
                  </a:lnTo>
                  <a:lnTo>
                    <a:pt x="653166" y="312958"/>
                  </a:lnTo>
                  <a:lnTo>
                    <a:pt x="651714" y="314518"/>
                  </a:lnTo>
                  <a:lnTo>
                    <a:pt x="650203" y="316021"/>
                  </a:lnTo>
                  <a:lnTo>
                    <a:pt x="648632" y="317462"/>
                  </a:lnTo>
                  <a:lnTo>
                    <a:pt x="620833" y="334286"/>
                  </a:lnTo>
                  <a:lnTo>
                    <a:pt x="589817" y="338981"/>
                  </a:lnTo>
                  <a:close/>
                </a:path>
                <a:path w="841375" h="1206500">
                  <a:moveTo>
                    <a:pt x="711318" y="467200"/>
                  </a:moveTo>
                  <a:lnTo>
                    <a:pt x="615295" y="467200"/>
                  </a:lnTo>
                  <a:lnTo>
                    <a:pt x="661164" y="457209"/>
                  </a:lnTo>
                  <a:lnTo>
                    <a:pt x="704539" y="437227"/>
                  </a:lnTo>
                  <a:lnTo>
                    <a:pt x="704539" y="374282"/>
                  </a:lnTo>
                  <a:lnTo>
                    <a:pt x="700675" y="352716"/>
                  </a:lnTo>
                  <a:lnTo>
                    <a:pt x="689965" y="334286"/>
                  </a:lnTo>
                  <a:lnTo>
                    <a:pt x="673720" y="320541"/>
                  </a:lnTo>
                  <a:lnTo>
                    <a:pt x="653166" y="312958"/>
                  </a:lnTo>
                  <a:lnTo>
                    <a:pt x="711045" y="312958"/>
                  </a:lnTo>
                  <a:lnTo>
                    <a:pt x="728139" y="339675"/>
                  </a:lnTo>
                  <a:lnTo>
                    <a:pt x="734848" y="374282"/>
                  </a:lnTo>
                  <a:lnTo>
                    <a:pt x="734848" y="415293"/>
                  </a:lnTo>
                  <a:lnTo>
                    <a:pt x="777273" y="415293"/>
                  </a:lnTo>
                  <a:lnTo>
                    <a:pt x="773449" y="420190"/>
                  </a:lnTo>
                  <a:lnTo>
                    <a:pt x="738946" y="450687"/>
                  </a:lnTo>
                  <a:lnTo>
                    <a:pt x="711318" y="467200"/>
                  </a:lnTo>
                  <a:close/>
                </a:path>
                <a:path w="841375" h="1206500">
                  <a:moveTo>
                    <a:pt x="776909" y="1123084"/>
                  </a:moveTo>
                  <a:lnTo>
                    <a:pt x="734838" y="1123084"/>
                  </a:lnTo>
                  <a:lnTo>
                    <a:pt x="767141" y="1088601"/>
                  </a:lnTo>
                  <a:lnTo>
                    <a:pt x="791056" y="1048466"/>
                  </a:lnTo>
                  <a:lnTo>
                    <a:pt x="805900" y="1004167"/>
                  </a:lnTo>
                  <a:lnTo>
                    <a:pt x="810991" y="957192"/>
                  </a:lnTo>
                  <a:lnTo>
                    <a:pt x="805904" y="910212"/>
                  </a:lnTo>
                  <a:lnTo>
                    <a:pt x="791077" y="865900"/>
                  </a:lnTo>
                  <a:lnTo>
                    <a:pt x="767188" y="825740"/>
                  </a:lnTo>
                  <a:lnTo>
                    <a:pt x="734919" y="791216"/>
                  </a:lnTo>
                  <a:lnTo>
                    <a:pt x="693097" y="762825"/>
                  </a:lnTo>
                  <a:lnTo>
                    <a:pt x="647418" y="745222"/>
                  </a:lnTo>
                  <a:lnTo>
                    <a:pt x="599735" y="738271"/>
                  </a:lnTo>
                  <a:lnTo>
                    <a:pt x="709458" y="738271"/>
                  </a:lnTo>
                  <a:lnTo>
                    <a:pt x="769672" y="782312"/>
                  </a:lnTo>
                  <a:lnTo>
                    <a:pt x="798082" y="816884"/>
                  </a:lnTo>
                  <a:lnTo>
                    <a:pt x="819985" y="856245"/>
                  </a:lnTo>
                  <a:lnTo>
                    <a:pt x="834574" y="899576"/>
                  </a:lnTo>
                  <a:lnTo>
                    <a:pt x="841041" y="946056"/>
                  </a:lnTo>
                  <a:lnTo>
                    <a:pt x="839031" y="991009"/>
                  </a:lnTo>
                  <a:lnTo>
                    <a:pt x="829346" y="1033668"/>
                  </a:lnTo>
                  <a:lnTo>
                    <a:pt x="812657" y="1073297"/>
                  </a:lnTo>
                  <a:lnTo>
                    <a:pt x="789638" y="1109162"/>
                  </a:lnTo>
                  <a:lnTo>
                    <a:pt x="776909" y="1123084"/>
                  </a:lnTo>
                  <a:close/>
                </a:path>
                <a:path w="841375" h="1206500">
                  <a:moveTo>
                    <a:pt x="603095" y="1206290"/>
                  </a:moveTo>
                  <a:lnTo>
                    <a:pt x="558142" y="1204279"/>
                  </a:lnTo>
                  <a:lnTo>
                    <a:pt x="515482" y="1194594"/>
                  </a:lnTo>
                  <a:lnTo>
                    <a:pt x="475853" y="1177905"/>
                  </a:lnTo>
                  <a:lnTo>
                    <a:pt x="439988" y="1154886"/>
                  </a:lnTo>
                  <a:lnTo>
                    <a:pt x="408623" y="1126207"/>
                  </a:lnTo>
                  <a:lnTo>
                    <a:pt x="382493" y="1092542"/>
                  </a:lnTo>
                  <a:lnTo>
                    <a:pt x="362333" y="1054562"/>
                  </a:lnTo>
                  <a:lnTo>
                    <a:pt x="348877" y="1012938"/>
                  </a:lnTo>
                  <a:lnTo>
                    <a:pt x="342861" y="968344"/>
                  </a:lnTo>
                  <a:lnTo>
                    <a:pt x="8943" y="775558"/>
                  </a:lnTo>
                  <a:lnTo>
                    <a:pt x="24092" y="749317"/>
                  </a:lnTo>
                  <a:lnTo>
                    <a:pt x="343701" y="933842"/>
                  </a:lnTo>
                  <a:lnTo>
                    <a:pt x="375376" y="933842"/>
                  </a:lnTo>
                  <a:lnTo>
                    <a:pt x="376670" y="997230"/>
                  </a:lnTo>
                  <a:lnTo>
                    <a:pt x="390607" y="1043357"/>
                  </a:lnTo>
                  <a:lnTo>
                    <a:pt x="414780" y="1085925"/>
                  </a:lnTo>
                  <a:lnTo>
                    <a:pt x="449051" y="1123081"/>
                  </a:lnTo>
                  <a:lnTo>
                    <a:pt x="479361" y="1123081"/>
                  </a:lnTo>
                  <a:lnTo>
                    <a:pt x="479361" y="1145020"/>
                  </a:lnTo>
                  <a:lnTo>
                    <a:pt x="522736" y="1165002"/>
                  </a:lnTo>
                  <a:lnTo>
                    <a:pt x="568605" y="1174993"/>
                  </a:lnTo>
                  <a:lnTo>
                    <a:pt x="711590" y="1174993"/>
                  </a:lnTo>
                  <a:lnTo>
                    <a:pt x="689313" y="1186818"/>
                  </a:lnTo>
                  <a:lnTo>
                    <a:pt x="647690" y="1200274"/>
                  </a:lnTo>
                  <a:lnTo>
                    <a:pt x="603095" y="1206290"/>
                  </a:lnTo>
                  <a:close/>
                </a:path>
                <a:path w="841375" h="1206500">
                  <a:moveTo>
                    <a:pt x="706414" y="1016283"/>
                  </a:moveTo>
                  <a:lnTo>
                    <a:pt x="598393" y="1016283"/>
                  </a:lnTo>
                  <a:lnTo>
                    <a:pt x="617304" y="1010600"/>
                  </a:lnTo>
                  <a:lnTo>
                    <a:pt x="633169" y="997596"/>
                  </a:lnTo>
                  <a:lnTo>
                    <a:pt x="640103" y="989081"/>
                  </a:lnTo>
                  <a:lnTo>
                    <a:pt x="648103" y="989675"/>
                  </a:lnTo>
                  <a:lnTo>
                    <a:pt x="682217" y="998555"/>
                  </a:lnTo>
                  <a:lnTo>
                    <a:pt x="706414" y="1016283"/>
                  </a:lnTo>
                  <a:close/>
                </a:path>
                <a:path w="841375" h="1206500">
                  <a:moveTo>
                    <a:pt x="479361" y="1123081"/>
                  </a:moveTo>
                  <a:lnTo>
                    <a:pt x="449051" y="1123081"/>
                  </a:lnTo>
                  <a:lnTo>
                    <a:pt x="449051" y="1082065"/>
                  </a:lnTo>
                  <a:lnTo>
                    <a:pt x="475508" y="1017594"/>
                  </a:lnTo>
                  <a:lnTo>
                    <a:pt x="539291" y="989520"/>
                  </a:lnTo>
                  <a:lnTo>
                    <a:pt x="544228" y="989412"/>
                  </a:lnTo>
                  <a:lnTo>
                    <a:pt x="548909" y="991702"/>
                  </a:lnTo>
                  <a:lnTo>
                    <a:pt x="554391" y="999095"/>
                  </a:lnTo>
                  <a:lnTo>
                    <a:pt x="557345" y="1002196"/>
                  </a:lnTo>
                  <a:lnTo>
                    <a:pt x="560647" y="1004898"/>
                  </a:lnTo>
                  <a:lnTo>
                    <a:pt x="578730" y="1014460"/>
                  </a:lnTo>
                  <a:lnTo>
                    <a:pt x="598393" y="1016283"/>
                  </a:lnTo>
                  <a:lnTo>
                    <a:pt x="706414" y="1016283"/>
                  </a:lnTo>
                  <a:lnTo>
                    <a:pt x="709740" y="1018719"/>
                  </a:lnTo>
                  <a:lnTo>
                    <a:pt x="710811" y="1020393"/>
                  </a:lnTo>
                  <a:lnTo>
                    <a:pt x="533021" y="1020393"/>
                  </a:lnTo>
                  <a:lnTo>
                    <a:pt x="511727" y="1027561"/>
                  </a:lnTo>
                  <a:lnTo>
                    <a:pt x="494765" y="1041287"/>
                  </a:lnTo>
                  <a:lnTo>
                    <a:pt x="483515" y="1059984"/>
                  </a:lnTo>
                  <a:lnTo>
                    <a:pt x="479361" y="1082065"/>
                  </a:lnTo>
                  <a:lnTo>
                    <a:pt x="479361" y="1123081"/>
                  </a:lnTo>
                  <a:close/>
                </a:path>
                <a:path w="841375" h="1206500">
                  <a:moveTo>
                    <a:pt x="589830" y="1046766"/>
                  </a:moveTo>
                  <a:lnTo>
                    <a:pt x="559315" y="1039488"/>
                  </a:lnTo>
                  <a:lnTo>
                    <a:pt x="533021" y="1020393"/>
                  </a:lnTo>
                  <a:lnTo>
                    <a:pt x="710811" y="1020393"/>
                  </a:lnTo>
                  <a:lnTo>
                    <a:pt x="711034" y="1020742"/>
                  </a:lnTo>
                  <a:lnTo>
                    <a:pt x="653175" y="1020742"/>
                  </a:lnTo>
                  <a:lnTo>
                    <a:pt x="651726" y="1022299"/>
                  </a:lnTo>
                  <a:lnTo>
                    <a:pt x="650216" y="1023802"/>
                  </a:lnTo>
                  <a:lnTo>
                    <a:pt x="648649" y="1025244"/>
                  </a:lnTo>
                  <a:lnTo>
                    <a:pt x="620848" y="1042070"/>
                  </a:lnTo>
                  <a:lnTo>
                    <a:pt x="589830" y="1046766"/>
                  </a:lnTo>
                  <a:close/>
                </a:path>
                <a:path w="841375" h="1206500">
                  <a:moveTo>
                    <a:pt x="711590" y="1174993"/>
                  </a:moveTo>
                  <a:lnTo>
                    <a:pt x="615305" y="1174993"/>
                  </a:lnTo>
                  <a:lnTo>
                    <a:pt x="661174" y="1165002"/>
                  </a:lnTo>
                  <a:lnTo>
                    <a:pt x="704549" y="1145020"/>
                  </a:lnTo>
                  <a:lnTo>
                    <a:pt x="704549" y="1082065"/>
                  </a:lnTo>
                  <a:lnTo>
                    <a:pt x="700686" y="1060500"/>
                  </a:lnTo>
                  <a:lnTo>
                    <a:pt x="689976" y="1042070"/>
                  </a:lnTo>
                  <a:lnTo>
                    <a:pt x="673730" y="1028324"/>
                  </a:lnTo>
                  <a:lnTo>
                    <a:pt x="653175" y="1020742"/>
                  </a:lnTo>
                  <a:lnTo>
                    <a:pt x="711034" y="1020742"/>
                  </a:lnTo>
                  <a:lnTo>
                    <a:pt x="728128" y="1047459"/>
                  </a:lnTo>
                  <a:lnTo>
                    <a:pt x="734838" y="1082065"/>
                  </a:lnTo>
                  <a:lnTo>
                    <a:pt x="734838" y="1123084"/>
                  </a:lnTo>
                  <a:lnTo>
                    <a:pt x="776909" y="1123084"/>
                  </a:lnTo>
                  <a:lnTo>
                    <a:pt x="760959" y="1140527"/>
                  </a:lnTo>
                  <a:lnTo>
                    <a:pt x="727294" y="1166657"/>
                  </a:lnTo>
                  <a:lnTo>
                    <a:pt x="711590" y="117499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2658124"/>
              <a:ext cx="167910" cy="202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382" y="2304229"/>
              <a:ext cx="167910" cy="202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4986" y="2220397"/>
              <a:ext cx="499109" cy="499109"/>
            </a:xfrm>
            <a:custGeom>
              <a:avLst/>
              <a:gdLst/>
              <a:ahLst/>
              <a:cxnLst/>
              <a:rect l="l" t="t" r="r" b="b"/>
              <a:pathLst>
                <a:path w="499110" h="499110">
                  <a:moveTo>
                    <a:pt x="249336" y="498693"/>
                  </a:moveTo>
                  <a:lnTo>
                    <a:pt x="204515" y="494674"/>
                  </a:lnTo>
                  <a:lnTo>
                    <a:pt x="162331" y="483089"/>
                  </a:lnTo>
                  <a:lnTo>
                    <a:pt x="123487" y="464644"/>
                  </a:lnTo>
                  <a:lnTo>
                    <a:pt x="88687" y="440043"/>
                  </a:lnTo>
                  <a:lnTo>
                    <a:pt x="58636" y="409989"/>
                  </a:lnTo>
                  <a:lnTo>
                    <a:pt x="34037" y="375187"/>
                  </a:lnTo>
                  <a:lnTo>
                    <a:pt x="15596" y="336342"/>
                  </a:lnTo>
                  <a:lnTo>
                    <a:pt x="4015" y="294156"/>
                  </a:lnTo>
                  <a:lnTo>
                    <a:pt x="0" y="249336"/>
                  </a:lnTo>
                  <a:lnTo>
                    <a:pt x="4018" y="204516"/>
                  </a:lnTo>
                  <a:lnTo>
                    <a:pt x="15603" y="162332"/>
                  </a:lnTo>
                  <a:lnTo>
                    <a:pt x="34048" y="123488"/>
                  </a:lnTo>
                  <a:lnTo>
                    <a:pt x="58649" y="88688"/>
                  </a:lnTo>
                  <a:lnTo>
                    <a:pt x="88703" y="58636"/>
                  </a:lnTo>
                  <a:lnTo>
                    <a:pt x="123505" y="34038"/>
                  </a:lnTo>
                  <a:lnTo>
                    <a:pt x="162350" y="15596"/>
                  </a:lnTo>
                  <a:lnTo>
                    <a:pt x="204536" y="4015"/>
                  </a:lnTo>
                  <a:lnTo>
                    <a:pt x="249356" y="0"/>
                  </a:lnTo>
                  <a:lnTo>
                    <a:pt x="294153" y="4061"/>
                  </a:lnTo>
                  <a:lnTo>
                    <a:pt x="336314" y="15672"/>
                  </a:lnTo>
                  <a:lnTo>
                    <a:pt x="367072" y="30295"/>
                  </a:lnTo>
                  <a:lnTo>
                    <a:pt x="257020" y="30295"/>
                  </a:lnTo>
                  <a:lnTo>
                    <a:pt x="209180" y="33877"/>
                  </a:lnTo>
                  <a:lnTo>
                    <a:pt x="163050" y="47835"/>
                  </a:lnTo>
                  <a:lnTo>
                    <a:pt x="120484" y="72030"/>
                  </a:lnTo>
                  <a:lnTo>
                    <a:pt x="83334" y="106324"/>
                  </a:lnTo>
                  <a:lnTo>
                    <a:pt x="54955" y="148164"/>
                  </a:lnTo>
                  <a:lnTo>
                    <a:pt x="37368" y="193858"/>
                  </a:lnTo>
                  <a:lnTo>
                    <a:pt x="30435" y="241552"/>
                  </a:lnTo>
                  <a:lnTo>
                    <a:pt x="34017" y="289391"/>
                  </a:lnTo>
                  <a:lnTo>
                    <a:pt x="47974" y="335521"/>
                  </a:lnTo>
                  <a:lnTo>
                    <a:pt x="72169" y="378088"/>
                  </a:lnTo>
                  <a:lnTo>
                    <a:pt x="106462" y="415237"/>
                  </a:lnTo>
                  <a:lnTo>
                    <a:pt x="136762" y="415237"/>
                  </a:lnTo>
                  <a:lnTo>
                    <a:pt x="136765" y="437170"/>
                  </a:lnTo>
                  <a:lnTo>
                    <a:pt x="180137" y="457151"/>
                  </a:lnTo>
                  <a:lnTo>
                    <a:pt x="226006" y="467142"/>
                  </a:lnTo>
                  <a:lnTo>
                    <a:pt x="369946" y="467142"/>
                  </a:lnTo>
                  <a:lnTo>
                    <a:pt x="336342" y="483096"/>
                  </a:lnTo>
                  <a:lnTo>
                    <a:pt x="294156" y="494677"/>
                  </a:lnTo>
                  <a:lnTo>
                    <a:pt x="249336" y="498693"/>
                  </a:lnTo>
                  <a:close/>
                </a:path>
                <a:path w="499110" h="499110">
                  <a:moveTo>
                    <a:pt x="434810" y="415237"/>
                  </a:moveTo>
                  <a:lnTo>
                    <a:pt x="392249" y="415237"/>
                  </a:lnTo>
                  <a:lnTo>
                    <a:pt x="398353" y="409782"/>
                  </a:lnTo>
                  <a:lnTo>
                    <a:pt x="404246" y="404105"/>
                  </a:lnTo>
                  <a:lnTo>
                    <a:pt x="443755" y="350269"/>
                  </a:lnTo>
                  <a:lnTo>
                    <a:pt x="461342" y="304574"/>
                  </a:lnTo>
                  <a:lnTo>
                    <a:pt x="468276" y="256880"/>
                  </a:lnTo>
                  <a:lnTo>
                    <a:pt x="464695" y="209040"/>
                  </a:lnTo>
                  <a:lnTo>
                    <a:pt x="450737" y="162910"/>
                  </a:lnTo>
                  <a:lnTo>
                    <a:pt x="426543" y="120344"/>
                  </a:lnTo>
                  <a:lnTo>
                    <a:pt x="392249" y="83195"/>
                  </a:lnTo>
                  <a:lnTo>
                    <a:pt x="350408" y="54815"/>
                  </a:lnTo>
                  <a:lnTo>
                    <a:pt x="304713" y="37228"/>
                  </a:lnTo>
                  <a:lnTo>
                    <a:pt x="257020" y="30295"/>
                  </a:lnTo>
                  <a:lnTo>
                    <a:pt x="367072" y="30295"/>
                  </a:lnTo>
                  <a:lnTo>
                    <a:pt x="409923" y="58731"/>
                  </a:lnTo>
                  <a:lnTo>
                    <a:pt x="439966" y="88776"/>
                  </a:lnTo>
                  <a:lnTo>
                    <a:pt x="464567" y="123562"/>
                  </a:lnTo>
                  <a:lnTo>
                    <a:pt x="483023" y="162387"/>
                  </a:lnTo>
                  <a:lnTo>
                    <a:pt x="494632" y="204548"/>
                  </a:lnTo>
                  <a:lnTo>
                    <a:pt x="498693" y="249356"/>
                  </a:lnTo>
                  <a:lnTo>
                    <a:pt x="494675" y="294156"/>
                  </a:lnTo>
                  <a:lnTo>
                    <a:pt x="483089" y="336360"/>
                  </a:lnTo>
                  <a:lnTo>
                    <a:pt x="464644" y="375204"/>
                  </a:lnTo>
                  <a:lnTo>
                    <a:pt x="440043" y="410004"/>
                  </a:lnTo>
                  <a:lnTo>
                    <a:pt x="434810" y="415237"/>
                  </a:lnTo>
                  <a:close/>
                </a:path>
                <a:path w="499110" h="499110">
                  <a:moveTo>
                    <a:pt x="363826" y="308433"/>
                  </a:moveTo>
                  <a:lnTo>
                    <a:pt x="255800" y="308433"/>
                  </a:lnTo>
                  <a:lnTo>
                    <a:pt x="274712" y="302751"/>
                  </a:lnTo>
                  <a:lnTo>
                    <a:pt x="290541" y="289796"/>
                  </a:lnTo>
                  <a:lnTo>
                    <a:pt x="297524" y="281292"/>
                  </a:lnTo>
                  <a:lnTo>
                    <a:pt x="305502" y="281825"/>
                  </a:lnTo>
                  <a:lnTo>
                    <a:pt x="339620" y="290701"/>
                  </a:lnTo>
                  <a:lnTo>
                    <a:pt x="363826" y="308433"/>
                  </a:lnTo>
                  <a:close/>
                </a:path>
                <a:path w="499110" h="499110">
                  <a:moveTo>
                    <a:pt x="136762" y="415237"/>
                  </a:moveTo>
                  <a:lnTo>
                    <a:pt x="106462" y="415237"/>
                  </a:lnTo>
                  <a:lnTo>
                    <a:pt x="106462" y="374218"/>
                  </a:lnTo>
                  <a:lnTo>
                    <a:pt x="132916" y="309740"/>
                  </a:lnTo>
                  <a:lnTo>
                    <a:pt x="196706" y="281665"/>
                  </a:lnTo>
                  <a:lnTo>
                    <a:pt x="201643" y="281544"/>
                  </a:lnTo>
                  <a:lnTo>
                    <a:pt x="206330" y="283839"/>
                  </a:lnTo>
                  <a:lnTo>
                    <a:pt x="211802" y="291243"/>
                  </a:lnTo>
                  <a:lnTo>
                    <a:pt x="214755" y="294343"/>
                  </a:lnTo>
                  <a:lnTo>
                    <a:pt x="218056" y="297045"/>
                  </a:lnTo>
                  <a:lnTo>
                    <a:pt x="236138" y="306609"/>
                  </a:lnTo>
                  <a:lnTo>
                    <a:pt x="255800" y="308433"/>
                  </a:lnTo>
                  <a:lnTo>
                    <a:pt x="363826" y="308433"/>
                  </a:lnTo>
                  <a:lnTo>
                    <a:pt x="367147" y="310866"/>
                  </a:lnTo>
                  <a:lnTo>
                    <a:pt x="368220" y="312543"/>
                  </a:lnTo>
                  <a:lnTo>
                    <a:pt x="190425" y="312543"/>
                  </a:lnTo>
                  <a:lnTo>
                    <a:pt x="169131" y="319711"/>
                  </a:lnTo>
                  <a:lnTo>
                    <a:pt x="152167" y="333439"/>
                  </a:lnTo>
                  <a:lnTo>
                    <a:pt x="140917" y="352137"/>
                  </a:lnTo>
                  <a:lnTo>
                    <a:pt x="136762" y="374218"/>
                  </a:lnTo>
                  <a:lnTo>
                    <a:pt x="136762" y="415237"/>
                  </a:lnTo>
                  <a:close/>
                </a:path>
                <a:path w="499110" h="499110">
                  <a:moveTo>
                    <a:pt x="247236" y="338915"/>
                  </a:moveTo>
                  <a:lnTo>
                    <a:pt x="216720" y="331638"/>
                  </a:lnTo>
                  <a:lnTo>
                    <a:pt x="190425" y="312543"/>
                  </a:lnTo>
                  <a:lnTo>
                    <a:pt x="368220" y="312543"/>
                  </a:lnTo>
                  <a:lnTo>
                    <a:pt x="368445" y="312895"/>
                  </a:lnTo>
                  <a:lnTo>
                    <a:pt x="310579" y="312895"/>
                  </a:lnTo>
                  <a:lnTo>
                    <a:pt x="309130" y="314452"/>
                  </a:lnTo>
                  <a:lnTo>
                    <a:pt x="307622" y="315952"/>
                  </a:lnTo>
                  <a:lnTo>
                    <a:pt x="306054" y="317392"/>
                  </a:lnTo>
                  <a:lnTo>
                    <a:pt x="278254" y="334219"/>
                  </a:lnTo>
                  <a:lnTo>
                    <a:pt x="247236" y="338915"/>
                  </a:lnTo>
                  <a:close/>
                </a:path>
                <a:path w="499110" h="499110">
                  <a:moveTo>
                    <a:pt x="369946" y="467142"/>
                  </a:moveTo>
                  <a:lnTo>
                    <a:pt x="272706" y="467142"/>
                  </a:lnTo>
                  <a:lnTo>
                    <a:pt x="318575" y="457151"/>
                  </a:lnTo>
                  <a:lnTo>
                    <a:pt x="361947" y="437170"/>
                  </a:lnTo>
                  <a:lnTo>
                    <a:pt x="361950" y="374218"/>
                  </a:lnTo>
                  <a:lnTo>
                    <a:pt x="347372" y="334219"/>
                  </a:lnTo>
                  <a:lnTo>
                    <a:pt x="310579" y="312895"/>
                  </a:lnTo>
                  <a:lnTo>
                    <a:pt x="368445" y="312895"/>
                  </a:lnTo>
                  <a:lnTo>
                    <a:pt x="385538" y="339609"/>
                  </a:lnTo>
                  <a:lnTo>
                    <a:pt x="392249" y="374218"/>
                  </a:lnTo>
                  <a:lnTo>
                    <a:pt x="392249" y="415237"/>
                  </a:lnTo>
                  <a:lnTo>
                    <a:pt x="434810" y="415237"/>
                  </a:lnTo>
                  <a:lnTo>
                    <a:pt x="409989" y="440055"/>
                  </a:lnTo>
                  <a:lnTo>
                    <a:pt x="375187" y="464654"/>
                  </a:lnTo>
                  <a:lnTo>
                    <a:pt x="369946" y="46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5365" y="2251422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84" y="384212"/>
                  </a:moveTo>
                  <a:lnTo>
                    <a:pt x="44186" y="350293"/>
                  </a:lnTo>
                  <a:lnTo>
                    <a:pt x="20741" y="311525"/>
                  </a:lnTo>
                  <a:lnTo>
                    <a:pt x="5947" y="269364"/>
                  </a:lnTo>
                  <a:lnTo>
                    <a:pt x="0" y="225268"/>
                  </a:lnTo>
                  <a:lnTo>
                    <a:pt x="3095" y="180694"/>
                  </a:lnTo>
                  <a:lnTo>
                    <a:pt x="15431" y="137099"/>
                  </a:lnTo>
                  <a:lnTo>
                    <a:pt x="37203" y="95941"/>
                  </a:lnTo>
                  <a:lnTo>
                    <a:pt x="70033" y="57522"/>
                  </a:lnTo>
                  <a:lnTo>
                    <a:pt x="109432" y="28488"/>
                  </a:lnTo>
                  <a:lnTo>
                    <a:pt x="153574" y="9195"/>
                  </a:lnTo>
                  <a:lnTo>
                    <a:pt x="200636" y="0"/>
                  </a:lnTo>
                  <a:lnTo>
                    <a:pt x="248794" y="1258"/>
                  </a:lnTo>
                  <a:lnTo>
                    <a:pt x="296223" y="13327"/>
                  </a:lnTo>
                  <a:lnTo>
                    <a:pt x="341100" y="36563"/>
                  </a:lnTo>
                  <a:lnTo>
                    <a:pt x="323619" y="31319"/>
                  </a:lnTo>
                  <a:lnTo>
                    <a:pt x="305793" y="27554"/>
                  </a:lnTo>
                  <a:lnTo>
                    <a:pt x="287716" y="25284"/>
                  </a:lnTo>
                  <a:lnTo>
                    <a:pt x="269482" y="24524"/>
                  </a:lnTo>
                  <a:lnTo>
                    <a:pt x="219256" y="30308"/>
                  </a:lnTo>
                  <a:lnTo>
                    <a:pt x="173149" y="46787"/>
                  </a:lnTo>
                  <a:lnTo>
                    <a:pt x="132477" y="72645"/>
                  </a:lnTo>
                  <a:lnTo>
                    <a:pt x="98554" y="106567"/>
                  </a:lnTo>
                  <a:lnTo>
                    <a:pt x="72695" y="147239"/>
                  </a:lnTo>
                  <a:lnTo>
                    <a:pt x="56215" y="193345"/>
                  </a:lnTo>
                  <a:lnTo>
                    <a:pt x="50429" y="243571"/>
                  </a:lnTo>
                  <a:lnTo>
                    <a:pt x="52045" y="270307"/>
                  </a:lnTo>
                  <a:lnTo>
                    <a:pt x="56909" y="296546"/>
                  </a:lnTo>
                  <a:lnTo>
                    <a:pt x="64946" y="321992"/>
                  </a:lnTo>
                  <a:lnTo>
                    <a:pt x="76084" y="346352"/>
                  </a:lnTo>
                  <a:lnTo>
                    <a:pt x="76084" y="384212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77" y="1938132"/>
            <a:ext cx="1197151" cy="1201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0687C3-300A-9597-3007-AC3011EAFB9E}"/>
              </a:ext>
            </a:extLst>
          </p:cNvPr>
          <p:cNvSpPr txBox="1"/>
          <p:nvPr/>
        </p:nvSpPr>
        <p:spPr>
          <a:xfrm>
            <a:off x="2314607" y="1560599"/>
            <a:ext cx="9310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Широкая</a:t>
            </a:r>
          </a:p>
          <a:p>
            <a:br>
              <a:rPr lang="ru-RU" dirty="0"/>
            </a:br>
            <a:r>
              <a:rPr lang="ru-RU" dirty="0"/>
              <a:t>Люди, которым так или иначе интересен продукт или услуга. Обычно разбивается на несколько сегментов.</a:t>
            </a:r>
          </a:p>
          <a:p>
            <a:endParaRPr lang="ru-RU" dirty="0"/>
          </a:p>
          <a:p>
            <a:br>
              <a:rPr lang="ru-RU" sz="2400" dirty="0"/>
            </a:br>
            <a:r>
              <a:rPr lang="ru-RU" sz="2400" dirty="0"/>
              <a:t>Узкая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Группа потребителей, имеющие конкретные запросы относительно товара или услуги.</a:t>
            </a:r>
          </a:p>
          <a:p>
            <a:endParaRPr lang="ru-RU" dirty="0"/>
          </a:p>
          <a:p>
            <a:r>
              <a:rPr lang="ru-RU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</p:txBody>
      </p:sp>
    </p:spTree>
    <p:extLst>
      <p:ext uri="{BB962C8B-B14F-4D97-AF65-F5344CB8AC3E}">
        <p14:creationId xmlns:p14="http://schemas.microsoft.com/office/powerpoint/2010/main" val="13420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7517" y="4519124"/>
            <a:ext cx="4602480" cy="960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8004">
              <a:lnSpc>
                <a:spcPts val="2447"/>
              </a:lnSpc>
              <a:spcBef>
                <a:spcPts val="133"/>
              </a:spcBef>
            </a:pP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ядро</a:t>
            </a:r>
            <a:endParaRPr sz="2133" dirty="0">
              <a:latin typeface="Arial"/>
              <a:cs typeface="Arial"/>
            </a:endParaRPr>
          </a:p>
          <a:p>
            <a:pPr marL="16933">
              <a:lnSpc>
                <a:spcPts val="2447"/>
              </a:lnSpc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прямая</a:t>
            </a:r>
            <a:r>
              <a:rPr sz="2133" b="1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8943" y="2966711"/>
            <a:ext cx="293370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косвенная</a:t>
            </a:r>
            <a:r>
              <a:rPr sz="2133" b="1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 </a:t>
            </a: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008" y="344107"/>
            <a:ext cx="6162877" cy="15970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b="1" spc="40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sz="58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332">
              <a:lnSpc>
                <a:spcPct val="100000"/>
              </a:lnSpc>
              <a:spcBef>
                <a:spcPts val="20"/>
              </a:spcBef>
            </a:pPr>
            <a:r>
              <a:rPr spc="305" dirty="0">
                <a:solidFill>
                  <a:schemeClr val="bg1"/>
                </a:solidFill>
                <a:latin typeface="Arial"/>
                <a:cs typeface="Arial"/>
              </a:rPr>
              <a:t>целевой</a:t>
            </a:r>
            <a:r>
              <a:rPr spc="-8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287" dirty="0">
                <a:solidFill>
                  <a:schemeClr val="bg1"/>
                </a:solidFill>
                <a:latin typeface="Arial"/>
                <a:cs typeface="Arial"/>
              </a:rPr>
              <a:t>аудитории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93061" y="1130804"/>
            <a:ext cx="6653953" cy="4600787"/>
            <a:chOff x="3444795" y="848103"/>
            <a:chExt cx="4990465" cy="3450590"/>
          </a:xfrm>
        </p:grpSpPr>
        <p:sp>
          <p:nvSpPr>
            <p:cNvPr id="7" name="object 7"/>
            <p:cNvSpPr/>
            <p:nvPr/>
          </p:nvSpPr>
          <p:spPr>
            <a:xfrm>
              <a:off x="4239394" y="2856663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79">
                  <a:moveTo>
                    <a:pt x="387641" y="63346"/>
                  </a:moveTo>
                  <a:lnTo>
                    <a:pt x="348278" y="63346"/>
                  </a:lnTo>
                  <a:lnTo>
                    <a:pt x="392606" y="34005"/>
                  </a:lnTo>
                  <a:lnTo>
                    <a:pt x="437081" y="10713"/>
                  </a:lnTo>
                  <a:lnTo>
                    <a:pt x="475998" y="0"/>
                  </a:lnTo>
                  <a:lnTo>
                    <a:pt x="503655" y="8394"/>
                  </a:lnTo>
                  <a:lnTo>
                    <a:pt x="509744" y="21197"/>
                  </a:lnTo>
                  <a:lnTo>
                    <a:pt x="476953" y="21197"/>
                  </a:lnTo>
                  <a:lnTo>
                    <a:pt x="453516" y="27321"/>
                  </a:lnTo>
                  <a:lnTo>
                    <a:pt x="417754" y="44396"/>
                  </a:lnTo>
                  <a:lnTo>
                    <a:pt x="387641" y="63346"/>
                  </a:lnTo>
                  <a:close/>
                </a:path>
                <a:path w="512445" h="513079">
                  <a:moveTo>
                    <a:pt x="98332" y="491329"/>
                  </a:moveTo>
                  <a:lnTo>
                    <a:pt x="32084" y="491329"/>
                  </a:lnTo>
                  <a:lnTo>
                    <a:pt x="49809" y="488742"/>
                  </a:lnTo>
                  <a:lnTo>
                    <a:pt x="78019" y="477681"/>
                  </a:lnTo>
                  <a:lnTo>
                    <a:pt x="118091" y="455092"/>
                  </a:lnTo>
                  <a:lnTo>
                    <a:pt x="157117" y="428303"/>
                  </a:lnTo>
                  <a:lnTo>
                    <a:pt x="197609" y="397017"/>
                  </a:lnTo>
                  <a:lnTo>
                    <a:pt x="198229" y="396503"/>
                  </a:lnTo>
                  <a:lnTo>
                    <a:pt x="198871" y="396010"/>
                  </a:lnTo>
                  <a:lnTo>
                    <a:pt x="239164" y="361730"/>
                  </a:lnTo>
                  <a:lnTo>
                    <a:pt x="242203" y="358970"/>
                  </a:lnTo>
                  <a:lnTo>
                    <a:pt x="253352" y="348977"/>
                  </a:lnTo>
                  <a:lnTo>
                    <a:pt x="261827" y="341187"/>
                  </a:lnTo>
                  <a:lnTo>
                    <a:pt x="273574" y="330082"/>
                  </a:lnTo>
                  <a:lnTo>
                    <a:pt x="276570" y="327343"/>
                  </a:lnTo>
                  <a:lnTo>
                    <a:pt x="307941" y="296539"/>
                  </a:lnTo>
                  <a:lnTo>
                    <a:pt x="330047" y="273631"/>
                  </a:lnTo>
                  <a:lnTo>
                    <a:pt x="341238" y="261799"/>
                  </a:lnTo>
                  <a:lnTo>
                    <a:pt x="349092" y="253260"/>
                  </a:lnTo>
                  <a:lnTo>
                    <a:pt x="352708" y="249216"/>
                  </a:lnTo>
                  <a:lnTo>
                    <a:pt x="361803" y="239137"/>
                  </a:lnTo>
                  <a:lnTo>
                    <a:pt x="391354" y="204664"/>
                  </a:lnTo>
                  <a:lnTo>
                    <a:pt x="418670" y="170164"/>
                  </a:lnTo>
                  <a:lnTo>
                    <a:pt x="442541" y="137169"/>
                  </a:lnTo>
                  <a:lnTo>
                    <a:pt x="477681" y="78053"/>
                  </a:lnTo>
                  <a:lnTo>
                    <a:pt x="491306" y="32133"/>
                  </a:lnTo>
                  <a:lnTo>
                    <a:pt x="488481" y="23520"/>
                  </a:lnTo>
                  <a:lnTo>
                    <a:pt x="476953" y="21197"/>
                  </a:lnTo>
                  <a:lnTo>
                    <a:pt x="509744" y="21197"/>
                  </a:lnTo>
                  <a:lnTo>
                    <a:pt x="512301" y="26573"/>
                  </a:lnTo>
                  <a:lnTo>
                    <a:pt x="510102" y="52890"/>
                  </a:lnTo>
                  <a:lnTo>
                    <a:pt x="497077" y="87244"/>
                  </a:lnTo>
                  <a:lnTo>
                    <a:pt x="473247" y="129532"/>
                  </a:lnTo>
                  <a:lnTo>
                    <a:pt x="449260" y="164755"/>
                  </a:lnTo>
                  <a:lnTo>
                    <a:pt x="458174" y="186166"/>
                  </a:lnTo>
                  <a:lnTo>
                    <a:pt x="464811" y="208631"/>
                  </a:lnTo>
                  <a:lnTo>
                    <a:pt x="468952" y="232038"/>
                  </a:lnTo>
                  <a:lnTo>
                    <a:pt x="470378" y="256299"/>
                  </a:lnTo>
                  <a:lnTo>
                    <a:pt x="464719" y="305284"/>
                  </a:lnTo>
                  <a:lnTo>
                    <a:pt x="448597" y="350302"/>
                  </a:lnTo>
                  <a:lnTo>
                    <a:pt x="423310" y="390037"/>
                  </a:lnTo>
                  <a:lnTo>
                    <a:pt x="390151" y="423196"/>
                  </a:lnTo>
                  <a:lnTo>
                    <a:pt x="350416" y="448483"/>
                  </a:lnTo>
                  <a:lnTo>
                    <a:pt x="348567" y="449145"/>
                  </a:lnTo>
                  <a:lnTo>
                    <a:pt x="164870" y="449145"/>
                  </a:lnTo>
                  <a:lnTo>
                    <a:pt x="155850" y="455557"/>
                  </a:lnTo>
                  <a:lnTo>
                    <a:pt x="146945" y="461730"/>
                  </a:lnTo>
                  <a:lnTo>
                    <a:pt x="138181" y="467618"/>
                  </a:lnTo>
                  <a:lnTo>
                    <a:pt x="129583" y="473176"/>
                  </a:lnTo>
                  <a:lnTo>
                    <a:pt x="100126" y="490471"/>
                  </a:lnTo>
                  <a:lnTo>
                    <a:pt x="98332" y="491329"/>
                  </a:lnTo>
                  <a:close/>
                </a:path>
                <a:path w="512445" h="513079">
                  <a:moveTo>
                    <a:pt x="33523" y="512742"/>
                  </a:moveTo>
                  <a:lnTo>
                    <a:pt x="0" y="476031"/>
                  </a:lnTo>
                  <a:lnTo>
                    <a:pt x="10678" y="437180"/>
                  </a:lnTo>
                  <a:lnTo>
                    <a:pt x="33983" y="392691"/>
                  </a:lnTo>
                  <a:lnTo>
                    <a:pt x="63461" y="348185"/>
                  </a:lnTo>
                  <a:lnTo>
                    <a:pt x="54519" y="326705"/>
                  </a:lnTo>
                  <a:lnTo>
                    <a:pt x="47909" y="304144"/>
                  </a:lnTo>
                  <a:lnTo>
                    <a:pt x="43811" y="280632"/>
                  </a:lnTo>
                  <a:lnTo>
                    <a:pt x="42407" y="256278"/>
                  </a:lnTo>
                  <a:lnTo>
                    <a:pt x="48066" y="207293"/>
                  </a:lnTo>
                  <a:lnTo>
                    <a:pt x="64187" y="162275"/>
                  </a:lnTo>
                  <a:lnTo>
                    <a:pt x="89475" y="122540"/>
                  </a:lnTo>
                  <a:lnTo>
                    <a:pt x="122633" y="89381"/>
                  </a:lnTo>
                  <a:lnTo>
                    <a:pt x="162368" y="64094"/>
                  </a:lnTo>
                  <a:lnTo>
                    <a:pt x="207386" y="47972"/>
                  </a:lnTo>
                  <a:lnTo>
                    <a:pt x="256392" y="42311"/>
                  </a:lnTo>
                  <a:lnTo>
                    <a:pt x="280725" y="43717"/>
                  </a:lnTo>
                  <a:lnTo>
                    <a:pt x="304237" y="47813"/>
                  </a:lnTo>
                  <a:lnTo>
                    <a:pt x="326799" y="54417"/>
                  </a:lnTo>
                  <a:lnTo>
                    <a:pt x="348278" y="63346"/>
                  </a:lnTo>
                  <a:lnTo>
                    <a:pt x="387641" y="63346"/>
                  </a:lnTo>
                  <a:lnTo>
                    <a:pt x="369248" y="74921"/>
                  </a:lnTo>
                  <a:lnTo>
                    <a:pt x="384782" y="85612"/>
                  </a:lnTo>
                  <a:lnTo>
                    <a:pt x="399315" y="97560"/>
                  </a:lnTo>
                  <a:lnTo>
                    <a:pt x="412745" y="110711"/>
                  </a:lnTo>
                  <a:lnTo>
                    <a:pt x="424970" y="125015"/>
                  </a:lnTo>
                  <a:lnTo>
                    <a:pt x="400043" y="159418"/>
                  </a:lnTo>
                  <a:lnTo>
                    <a:pt x="369015" y="198148"/>
                  </a:lnTo>
                  <a:lnTo>
                    <a:pt x="331507" y="240831"/>
                  </a:lnTo>
                  <a:lnTo>
                    <a:pt x="287141" y="287090"/>
                  </a:lnTo>
                  <a:lnTo>
                    <a:pt x="240901" y="331455"/>
                  </a:lnTo>
                  <a:lnTo>
                    <a:pt x="198242" y="368981"/>
                  </a:lnTo>
                  <a:lnTo>
                    <a:pt x="197971" y="369198"/>
                  </a:lnTo>
                  <a:lnTo>
                    <a:pt x="74972" y="369198"/>
                  </a:lnTo>
                  <a:lnTo>
                    <a:pt x="44409" y="417683"/>
                  </a:lnTo>
                  <a:lnTo>
                    <a:pt x="27279" y="453450"/>
                  </a:lnTo>
                  <a:lnTo>
                    <a:pt x="21119" y="476915"/>
                  </a:lnTo>
                  <a:lnTo>
                    <a:pt x="23465" y="488496"/>
                  </a:lnTo>
                  <a:lnTo>
                    <a:pt x="32084" y="491329"/>
                  </a:lnTo>
                  <a:lnTo>
                    <a:pt x="98332" y="491329"/>
                  </a:lnTo>
                  <a:lnTo>
                    <a:pt x="74275" y="502837"/>
                  </a:lnTo>
                  <a:lnTo>
                    <a:pt x="52063" y="510264"/>
                  </a:lnTo>
                  <a:lnTo>
                    <a:pt x="33523" y="512742"/>
                  </a:lnTo>
                  <a:close/>
                </a:path>
                <a:path w="512445" h="513079">
                  <a:moveTo>
                    <a:pt x="125152" y="424984"/>
                  </a:moveTo>
                  <a:lnTo>
                    <a:pt x="110826" y="412755"/>
                  </a:lnTo>
                  <a:lnTo>
                    <a:pt x="97646" y="399314"/>
                  </a:lnTo>
                  <a:lnTo>
                    <a:pt x="85674" y="384760"/>
                  </a:lnTo>
                  <a:lnTo>
                    <a:pt x="74972" y="369198"/>
                  </a:lnTo>
                  <a:lnTo>
                    <a:pt x="197971" y="369198"/>
                  </a:lnTo>
                  <a:lnTo>
                    <a:pt x="159535" y="400035"/>
                  </a:lnTo>
                  <a:lnTo>
                    <a:pt x="125152" y="424984"/>
                  </a:lnTo>
                  <a:close/>
                </a:path>
                <a:path w="512445" h="513079">
                  <a:moveTo>
                    <a:pt x="256392" y="470266"/>
                  </a:moveTo>
                  <a:lnTo>
                    <a:pt x="232152" y="468841"/>
                  </a:lnTo>
                  <a:lnTo>
                    <a:pt x="208745" y="464705"/>
                  </a:lnTo>
                  <a:lnTo>
                    <a:pt x="186280" y="458070"/>
                  </a:lnTo>
                  <a:lnTo>
                    <a:pt x="164870" y="449145"/>
                  </a:lnTo>
                  <a:lnTo>
                    <a:pt x="348567" y="449145"/>
                  </a:lnTo>
                  <a:lnTo>
                    <a:pt x="305398" y="464604"/>
                  </a:lnTo>
                  <a:lnTo>
                    <a:pt x="256392" y="47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7495" y="2209420"/>
              <a:ext cx="2076450" cy="2076450"/>
            </a:xfrm>
            <a:custGeom>
              <a:avLst/>
              <a:gdLst/>
              <a:ahLst/>
              <a:cxnLst/>
              <a:rect l="l" t="t" r="r" b="b"/>
              <a:pathLst>
                <a:path w="2076450" h="2076450">
                  <a:moveTo>
                    <a:pt x="0" y="1038224"/>
                  </a:moveTo>
                  <a:lnTo>
                    <a:pt x="1068" y="990700"/>
                  </a:lnTo>
                  <a:lnTo>
                    <a:pt x="4242" y="943725"/>
                  </a:lnTo>
                  <a:lnTo>
                    <a:pt x="9477" y="897344"/>
                  </a:lnTo>
                  <a:lnTo>
                    <a:pt x="16727" y="851602"/>
                  </a:lnTo>
                  <a:lnTo>
                    <a:pt x="25945" y="806547"/>
                  </a:lnTo>
                  <a:lnTo>
                    <a:pt x="37086" y="762223"/>
                  </a:lnTo>
                  <a:lnTo>
                    <a:pt x="50104" y="718677"/>
                  </a:lnTo>
                  <a:lnTo>
                    <a:pt x="64953" y="675954"/>
                  </a:lnTo>
                  <a:lnTo>
                    <a:pt x="81588" y="634101"/>
                  </a:lnTo>
                  <a:lnTo>
                    <a:pt x="99963" y="593162"/>
                  </a:lnTo>
                  <a:lnTo>
                    <a:pt x="120031" y="553184"/>
                  </a:lnTo>
                  <a:lnTo>
                    <a:pt x="141748" y="514212"/>
                  </a:lnTo>
                  <a:lnTo>
                    <a:pt x="165066" y="476294"/>
                  </a:lnTo>
                  <a:lnTo>
                    <a:pt x="189941" y="439473"/>
                  </a:lnTo>
                  <a:lnTo>
                    <a:pt x="216327" y="403796"/>
                  </a:lnTo>
                  <a:lnTo>
                    <a:pt x="244177" y="369309"/>
                  </a:lnTo>
                  <a:lnTo>
                    <a:pt x="273446" y="336058"/>
                  </a:lnTo>
                  <a:lnTo>
                    <a:pt x="304089" y="304089"/>
                  </a:lnTo>
                  <a:lnTo>
                    <a:pt x="336058" y="273446"/>
                  </a:lnTo>
                  <a:lnTo>
                    <a:pt x="369309" y="244177"/>
                  </a:lnTo>
                  <a:lnTo>
                    <a:pt x="403796" y="216327"/>
                  </a:lnTo>
                  <a:lnTo>
                    <a:pt x="439473" y="189941"/>
                  </a:lnTo>
                  <a:lnTo>
                    <a:pt x="476294" y="165066"/>
                  </a:lnTo>
                  <a:lnTo>
                    <a:pt x="514212" y="141748"/>
                  </a:lnTo>
                  <a:lnTo>
                    <a:pt x="553184" y="120031"/>
                  </a:lnTo>
                  <a:lnTo>
                    <a:pt x="593162" y="99963"/>
                  </a:lnTo>
                  <a:lnTo>
                    <a:pt x="634101" y="81588"/>
                  </a:lnTo>
                  <a:lnTo>
                    <a:pt x="675954" y="64953"/>
                  </a:lnTo>
                  <a:lnTo>
                    <a:pt x="718677" y="50104"/>
                  </a:lnTo>
                  <a:lnTo>
                    <a:pt x="762223" y="37086"/>
                  </a:lnTo>
                  <a:lnTo>
                    <a:pt x="806547" y="25945"/>
                  </a:lnTo>
                  <a:lnTo>
                    <a:pt x="851602" y="16727"/>
                  </a:lnTo>
                  <a:lnTo>
                    <a:pt x="897344" y="9477"/>
                  </a:lnTo>
                  <a:lnTo>
                    <a:pt x="943725" y="4242"/>
                  </a:lnTo>
                  <a:lnTo>
                    <a:pt x="990700" y="1068"/>
                  </a:lnTo>
                  <a:lnTo>
                    <a:pt x="1038224" y="0"/>
                  </a:lnTo>
                  <a:lnTo>
                    <a:pt x="1089707" y="1275"/>
                  </a:lnTo>
                  <a:lnTo>
                    <a:pt x="1140840" y="5080"/>
                  </a:lnTo>
                  <a:lnTo>
                    <a:pt x="1191539" y="11377"/>
                  </a:lnTo>
                  <a:lnTo>
                    <a:pt x="1241718" y="20133"/>
                  </a:lnTo>
                  <a:lnTo>
                    <a:pt x="1291292" y="31311"/>
                  </a:lnTo>
                  <a:lnTo>
                    <a:pt x="1340177" y="44877"/>
                  </a:lnTo>
                  <a:lnTo>
                    <a:pt x="1388286" y="60795"/>
                  </a:lnTo>
                  <a:lnTo>
                    <a:pt x="1435536" y="79030"/>
                  </a:lnTo>
                  <a:lnTo>
                    <a:pt x="1481840" y="99546"/>
                  </a:lnTo>
                  <a:lnTo>
                    <a:pt x="1527115" y="122309"/>
                  </a:lnTo>
                  <a:lnTo>
                    <a:pt x="1571274" y="147283"/>
                  </a:lnTo>
                  <a:lnTo>
                    <a:pt x="1614232" y="174434"/>
                  </a:lnTo>
                  <a:lnTo>
                    <a:pt x="1655905" y="203724"/>
                  </a:lnTo>
                  <a:lnTo>
                    <a:pt x="1696208" y="235121"/>
                  </a:lnTo>
                  <a:lnTo>
                    <a:pt x="1735054" y="268587"/>
                  </a:lnTo>
                  <a:lnTo>
                    <a:pt x="1772360" y="304089"/>
                  </a:lnTo>
                  <a:lnTo>
                    <a:pt x="1807862" y="341395"/>
                  </a:lnTo>
                  <a:lnTo>
                    <a:pt x="1841328" y="380241"/>
                  </a:lnTo>
                  <a:lnTo>
                    <a:pt x="1872725" y="420544"/>
                  </a:lnTo>
                  <a:lnTo>
                    <a:pt x="1902015" y="462217"/>
                  </a:lnTo>
                  <a:lnTo>
                    <a:pt x="1929166" y="505175"/>
                  </a:lnTo>
                  <a:lnTo>
                    <a:pt x="1954140" y="549334"/>
                  </a:lnTo>
                  <a:lnTo>
                    <a:pt x="1976903" y="594609"/>
                  </a:lnTo>
                  <a:lnTo>
                    <a:pt x="1997419" y="640913"/>
                  </a:lnTo>
                  <a:lnTo>
                    <a:pt x="2015654" y="688163"/>
                  </a:lnTo>
                  <a:lnTo>
                    <a:pt x="2031572" y="736272"/>
                  </a:lnTo>
                  <a:lnTo>
                    <a:pt x="2045138" y="785157"/>
                  </a:lnTo>
                  <a:lnTo>
                    <a:pt x="2056316" y="834731"/>
                  </a:lnTo>
                  <a:lnTo>
                    <a:pt x="2065072" y="884910"/>
                  </a:lnTo>
                  <a:lnTo>
                    <a:pt x="2071369" y="935609"/>
                  </a:lnTo>
                  <a:lnTo>
                    <a:pt x="2075174" y="986742"/>
                  </a:lnTo>
                  <a:lnTo>
                    <a:pt x="2076449" y="1038224"/>
                  </a:lnTo>
                  <a:lnTo>
                    <a:pt x="2075381" y="1085749"/>
                  </a:lnTo>
                  <a:lnTo>
                    <a:pt x="2072207" y="1132724"/>
                  </a:lnTo>
                  <a:lnTo>
                    <a:pt x="2066972" y="1179105"/>
                  </a:lnTo>
                  <a:lnTo>
                    <a:pt x="2059722" y="1224847"/>
                  </a:lnTo>
                  <a:lnTo>
                    <a:pt x="2050504" y="1269902"/>
                  </a:lnTo>
                  <a:lnTo>
                    <a:pt x="2039363" y="1314226"/>
                  </a:lnTo>
                  <a:lnTo>
                    <a:pt x="2026345" y="1357772"/>
                  </a:lnTo>
                  <a:lnTo>
                    <a:pt x="2011495" y="1400495"/>
                  </a:lnTo>
                  <a:lnTo>
                    <a:pt x="1994861" y="1442348"/>
                  </a:lnTo>
                  <a:lnTo>
                    <a:pt x="1976486" y="1483287"/>
                  </a:lnTo>
                  <a:lnTo>
                    <a:pt x="1956418" y="1523265"/>
                  </a:lnTo>
                  <a:lnTo>
                    <a:pt x="1934701" y="1562236"/>
                  </a:lnTo>
                  <a:lnTo>
                    <a:pt x="1911383" y="1600155"/>
                  </a:lnTo>
                  <a:lnTo>
                    <a:pt x="1886508" y="1636976"/>
                  </a:lnTo>
                  <a:lnTo>
                    <a:pt x="1860122" y="1672653"/>
                  </a:lnTo>
                  <a:lnTo>
                    <a:pt x="1832272" y="1707140"/>
                  </a:lnTo>
                  <a:lnTo>
                    <a:pt x="1803003" y="1740391"/>
                  </a:lnTo>
                  <a:lnTo>
                    <a:pt x="1772360" y="1772360"/>
                  </a:lnTo>
                  <a:lnTo>
                    <a:pt x="1740391" y="1803003"/>
                  </a:lnTo>
                  <a:lnTo>
                    <a:pt x="1707140" y="1832272"/>
                  </a:lnTo>
                  <a:lnTo>
                    <a:pt x="1672653" y="1860122"/>
                  </a:lnTo>
                  <a:lnTo>
                    <a:pt x="1636976" y="1886508"/>
                  </a:lnTo>
                  <a:lnTo>
                    <a:pt x="1600155" y="1911383"/>
                  </a:lnTo>
                  <a:lnTo>
                    <a:pt x="1562236" y="1934701"/>
                  </a:lnTo>
                  <a:lnTo>
                    <a:pt x="1523265" y="1956418"/>
                  </a:lnTo>
                  <a:lnTo>
                    <a:pt x="1483287" y="1976486"/>
                  </a:lnTo>
                  <a:lnTo>
                    <a:pt x="1442348" y="1994861"/>
                  </a:lnTo>
                  <a:lnTo>
                    <a:pt x="1400495" y="2011496"/>
                  </a:lnTo>
                  <a:lnTo>
                    <a:pt x="1357772" y="2026345"/>
                  </a:lnTo>
                  <a:lnTo>
                    <a:pt x="1314226" y="2039363"/>
                  </a:lnTo>
                  <a:lnTo>
                    <a:pt x="1269902" y="2050504"/>
                  </a:lnTo>
                  <a:lnTo>
                    <a:pt x="1224847" y="2059722"/>
                  </a:lnTo>
                  <a:lnTo>
                    <a:pt x="1179105" y="2066972"/>
                  </a:lnTo>
                  <a:lnTo>
                    <a:pt x="1132724" y="2072207"/>
                  </a:lnTo>
                  <a:lnTo>
                    <a:pt x="1085749" y="2075381"/>
                  </a:lnTo>
                  <a:lnTo>
                    <a:pt x="1038224" y="2076449"/>
                  </a:lnTo>
                  <a:lnTo>
                    <a:pt x="990700" y="2075381"/>
                  </a:lnTo>
                  <a:lnTo>
                    <a:pt x="943725" y="2072207"/>
                  </a:lnTo>
                  <a:lnTo>
                    <a:pt x="897344" y="2066972"/>
                  </a:lnTo>
                  <a:lnTo>
                    <a:pt x="851602" y="2059722"/>
                  </a:lnTo>
                  <a:lnTo>
                    <a:pt x="806547" y="2050504"/>
                  </a:lnTo>
                  <a:lnTo>
                    <a:pt x="762223" y="2039363"/>
                  </a:lnTo>
                  <a:lnTo>
                    <a:pt x="718677" y="2026345"/>
                  </a:lnTo>
                  <a:lnTo>
                    <a:pt x="675954" y="2011496"/>
                  </a:lnTo>
                  <a:lnTo>
                    <a:pt x="634101" y="1994861"/>
                  </a:lnTo>
                  <a:lnTo>
                    <a:pt x="593162" y="1976486"/>
                  </a:lnTo>
                  <a:lnTo>
                    <a:pt x="553184" y="1956418"/>
                  </a:lnTo>
                  <a:lnTo>
                    <a:pt x="514212" y="1934701"/>
                  </a:lnTo>
                  <a:lnTo>
                    <a:pt x="476294" y="1911383"/>
                  </a:lnTo>
                  <a:lnTo>
                    <a:pt x="439473" y="1886508"/>
                  </a:lnTo>
                  <a:lnTo>
                    <a:pt x="403796" y="1860122"/>
                  </a:lnTo>
                  <a:lnTo>
                    <a:pt x="369309" y="1832272"/>
                  </a:lnTo>
                  <a:lnTo>
                    <a:pt x="336058" y="1803003"/>
                  </a:lnTo>
                  <a:lnTo>
                    <a:pt x="304089" y="1772360"/>
                  </a:lnTo>
                  <a:lnTo>
                    <a:pt x="273446" y="1740391"/>
                  </a:lnTo>
                  <a:lnTo>
                    <a:pt x="244177" y="1707140"/>
                  </a:lnTo>
                  <a:lnTo>
                    <a:pt x="216327" y="1672653"/>
                  </a:lnTo>
                  <a:lnTo>
                    <a:pt x="189941" y="1636976"/>
                  </a:lnTo>
                  <a:lnTo>
                    <a:pt x="165066" y="1600155"/>
                  </a:lnTo>
                  <a:lnTo>
                    <a:pt x="141748" y="1562236"/>
                  </a:lnTo>
                  <a:lnTo>
                    <a:pt x="120031" y="1523265"/>
                  </a:lnTo>
                  <a:lnTo>
                    <a:pt x="99963" y="1483287"/>
                  </a:lnTo>
                  <a:lnTo>
                    <a:pt x="81588" y="1442348"/>
                  </a:lnTo>
                  <a:lnTo>
                    <a:pt x="64953" y="1400495"/>
                  </a:lnTo>
                  <a:lnTo>
                    <a:pt x="50104" y="1357772"/>
                  </a:lnTo>
                  <a:lnTo>
                    <a:pt x="37086" y="1314226"/>
                  </a:lnTo>
                  <a:lnTo>
                    <a:pt x="25945" y="1269902"/>
                  </a:lnTo>
                  <a:lnTo>
                    <a:pt x="16727" y="1224847"/>
                  </a:lnTo>
                  <a:lnTo>
                    <a:pt x="9477" y="1179105"/>
                  </a:lnTo>
                  <a:lnTo>
                    <a:pt x="4242" y="1132724"/>
                  </a:lnTo>
                  <a:lnTo>
                    <a:pt x="1068" y="1085749"/>
                  </a:lnTo>
                  <a:lnTo>
                    <a:pt x="0" y="10382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7925" y="3698586"/>
              <a:ext cx="220041" cy="220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53829" y="857628"/>
              <a:ext cx="3272154" cy="3272154"/>
            </a:xfrm>
            <a:custGeom>
              <a:avLst/>
              <a:gdLst/>
              <a:ahLst/>
              <a:cxnLst/>
              <a:rect l="l" t="t" r="r" b="b"/>
              <a:pathLst>
                <a:path w="3272154" h="3272154">
                  <a:moveTo>
                    <a:pt x="0" y="1635883"/>
                  </a:moveTo>
                  <a:lnTo>
                    <a:pt x="697" y="1587649"/>
                  </a:lnTo>
                  <a:lnTo>
                    <a:pt x="2777" y="1539762"/>
                  </a:lnTo>
                  <a:lnTo>
                    <a:pt x="6219" y="1492241"/>
                  </a:lnTo>
                  <a:lnTo>
                    <a:pt x="11005" y="1445104"/>
                  </a:lnTo>
                  <a:lnTo>
                    <a:pt x="17116" y="1398372"/>
                  </a:lnTo>
                  <a:lnTo>
                    <a:pt x="24532" y="1352062"/>
                  </a:lnTo>
                  <a:lnTo>
                    <a:pt x="33235" y="1306195"/>
                  </a:lnTo>
                  <a:lnTo>
                    <a:pt x="43204" y="1260790"/>
                  </a:lnTo>
                  <a:lnTo>
                    <a:pt x="54422" y="1215865"/>
                  </a:lnTo>
                  <a:lnTo>
                    <a:pt x="66868" y="1171440"/>
                  </a:lnTo>
                  <a:lnTo>
                    <a:pt x="80523" y="1127534"/>
                  </a:lnTo>
                  <a:lnTo>
                    <a:pt x="95369" y="1084167"/>
                  </a:lnTo>
                  <a:lnTo>
                    <a:pt x="111386" y="1041357"/>
                  </a:lnTo>
                  <a:lnTo>
                    <a:pt x="128555" y="999123"/>
                  </a:lnTo>
                  <a:lnTo>
                    <a:pt x="146857" y="957486"/>
                  </a:lnTo>
                  <a:lnTo>
                    <a:pt x="166273" y="916463"/>
                  </a:lnTo>
                  <a:lnTo>
                    <a:pt x="186782" y="876074"/>
                  </a:lnTo>
                  <a:lnTo>
                    <a:pt x="208368" y="836339"/>
                  </a:lnTo>
                  <a:lnTo>
                    <a:pt x="231009" y="797276"/>
                  </a:lnTo>
                  <a:lnTo>
                    <a:pt x="254687" y="758905"/>
                  </a:lnTo>
                  <a:lnTo>
                    <a:pt x="279383" y="721245"/>
                  </a:lnTo>
                  <a:lnTo>
                    <a:pt x="305077" y="684315"/>
                  </a:lnTo>
                  <a:lnTo>
                    <a:pt x="331751" y="648134"/>
                  </a:lnTo>
                  <a:lnTo>
                    <a:pt x="359385" y="612721"/>
                  </a:lnTo>
                  <a:lnTo>
                    <a:pt x="387960" y="578096"/>
                  </a:lnTo>
                  <a:lnTo>
                    <a:pt x="417456" y="544278"/>
                  </a:lnTo>
                  <a:lnTo>
                    <a:pt x="447856" y="511286"/>
                  </a:lnTo>
                  <a:lnTo>
                    <a:pt x="479139" y="479139"/>
                  </a:lnTo>
                  <a:lnTo>
                    <a:pt x="511286" y="447856"/>
                  </a:lnTo>
                  <a:lnTo>
                    <a:pt x="544278" y="417456"/>
                  </a:lnTo>
                  <a:lnTo>
                    <a:pt x="578096" y="387960"/>
                  </a:lnTo>
                  <a:lnTo>
                    <a:pt x="612721" y="359385"/>
                  </a:lnTo>
                  <a:lnTo>
                    <a:pt x="648134" y="331751"/>
                  </a:lnTo>
                  <a:lnTo>
                    <a:pt x="684315" y="305077"/>
                  </a:lnTo>
                  <a:lnTo>
                    <a:pt x="721245" y="279383"/>
                  </a:lnTo>
                  <a:lnTo>
                    <a:pt x="758905" y="254687"/>
                  </a:lnTo>
                  <a:lnTo>
                    <a:pt x="797276" y="231009"/>
                  </a:lnTo>
                  <a:lnTo>
                    <a:pt x="836339" y="208368"/>
                  </a:lnTo>
                  <a:lnTo>
                    <a:pt x="876074" y="186782"/>
                  </a:lnTo>
                  <a:lnTo>
                    <a:pt x="916463" y="166273"/>
                  </a:lnTo>
                  <a:lnTo>
                    <a:pt x="957486" y="146857"/>
                  </a:lnTo>
                  <a:lnTo>
                    <a:pt x="999123" y="128555"/>
                  </a:lnTo>
                  <a:lnTo>
                    <a:pt x="1041357" y="111386"/>
                  </a:lnTo>
                  <a:lnTo>
                    <a:pt x="1084167" y="95369"/>
                  </a:lnTo>
                  <a:lnTo>
                    <a:pt x="1127534" y="80523"/>
                  </a:lnTo>
                  <a:lnTo>
                    <a:pt x="1171440" y="66868"/>
                  </a:lnTo>
                  <a:lnTo>
                    <a:pt x="1215865" y="54422"/>
                  </a:lnTo>
                  <a:lnTo>
                    <a:pt x="1260790" y="43204"/>
                  </a:lnTo>
                  <a:lnTo>
                    <a:pt x="1306195" y="33235"/>
                  </a:lnTo>
                  <a:lnTo>
                    <a:pt x="1352062" y="24532"/>
                  </a:lnTo>
                  <a:lnTo>
                    <a:pt x="1398372" y="17116"/>
                  </a:lnTo>
                  <a:lnTo>
                    <a:pt x="1445104" y="11005"/>
                  </a:lnTo>
                  <a:lnTo>
                    <a:pt x="1492241" y="6219"/>
                  </a:lnTo>
                  <a:lnTo>
                    <a:pt x="1539762" y="2777"/>
                  </a:lnTo>
                  <a:lnTo>
                    <a:pt x="1587649" y="697"/>
                  </a:lnTo>
                  <a:lnTo>
                    <a:pt x="1635883" y="0"/>
                  </a:lnTo>
                  <a:lnTo>
                    <a:pt x="1685860" y="762"/>
                  </a:lnTo>
                  <a:lnTo>
                    <a:pt x="1735648" y="3042"/>
                  </a:lnTo>
                  <a:lnTo>
                    <a:pt x="1785216" y="6825"/>
                  </a:lnTo>
                  <a:lnTo>
                    <a:pt x="1834533" y="12099"/>
                  </a:lnTo>
                  <a:lnTo>
                    <a:pt x="1883566" y="18852"/>
                  </a:lnTo>
                  <a:lnTo>
                    <a:pt x="1932286" y="27069"/>
                  </a:lnTo>
                  <a:lnTo>
                    <a:pt x="1980661" y="36738"/>
                  </a:lnTo>
                  <a:lnTo>
                    <a:pt x="2028659" y="47847"/>
                  </a:lnTo>
                  <a:lnTo>
                    <a:pt x="2076249" y="60382"/>
                  </a:lnTo>
                  <a:lnTo>
                    <a:pt x="2123401" y="74330"/>
                  </a:lnTo>
                  <a:lnTo>
                    <a:pt x="2170082" y="89678"/>
                  </a:lnTo>
                  <a:lnTo>
                    <a:pt x="2216262" y="106414"/>
                  </a:lnTo>
                  <a:lnTo>
                    <a:pt x="2261909" y="124524"/>
                  </a:lnTo>
                  <a:lnTo>
                    <a:pt x="2306992" y="143995"/>
                  </a:lnTo>
                  <a:lnTo>
                    <a:pt x="2351480" y="164815"/>
                  </a:lnTo>
                  <a:lnTo>
                    <a:pt x="2395341" y="186971"/>
                  </a:lnTo>
                  <a:lnTo>
                    <a:pt x="2438545" y="210450"/>
                  </a:lnTo>
                  <a:lnTo>
                    <a:pt x="2481060" y="235238"/>
                  </a:lnTo>
                  <a:lnTo>
                    <a:pt x="2522855" y="261322"/>
                  </a:lnTo>
                  <a:lnTo>
                    <a:pt x="2563898" y="288691"/>
                  </a:lnTo>
                  <a:lnTo>
                    <a:pt x="2604159" y="317331"/>
                  </a:lnTo>
                  <a:lnTo>
                    <a:pt x="2643605" y="347228"/>
                  </a:lnTo>
                  <a:lnTo>
                    <a:pt x="2682207" y="378371"/>
                  </a:lnTo>
                  <a:lnTo>
                    <a:pt x="2719932" y="410745"/>
                  </a:lnTo>
                  <a:lnTo>
                    <a:pt x="2756749" y="444339"/>
                  </a:lnTo>
                  <a:lnTo>
                    <a:pt x="2792627" y="479139"/>
                  </a:lnTo>
                  <a:lnTo>
                    <a:pt x="2827427" y="515017"/>
                  </a:lnTo>
                  <a:lnTo>
                    <a:pt x="2861021" y="551835"/>
                  </a:lnTo>
                  <a:lnTo>
                    <a:pt x="2893395" y="589560"/>
                  </a:lnTo>
                  <a:lnTo>
                    <a:pt x="2924538" y="628161"/>
                  </a:lnTo>
                  <a:lnTo>
                    <a:pt x="2954435" y="667608"/>
                  </a:lnTo>
                  <a:lnTo>
                    <a:pt x="2983075" y="707868"/>
                  </a:lnTo>
                  <a:lnTo>
                    <a:pt x="3010444" y="748912"/>
                  </a:lnTo>
                  <a:lnTo>
                    <a:pt x="3036528" y="790706"/>
                  </a:lnTo>
                  <a:lnTo>
                    <a:pt x="3061317" y="833221"/>
                  </a:lnTo>
                  <a:lnTo>
                    <a:pt x="3084795" y="876425"/>
                  </a:lnTo>
                  <a:lnTo>
                    <a:pt x="3106951" y="920286"/>
                  </a:lnTo>
                  <a:lnTo>
                    <a:pt x="3127771" y="964774"/>
                  </a:lnTo>
                  <a:lnTo>
                    <a:pt x="3147242" y="1009857"/>
                  </a:lnTo>
                  <a:lnTo>
                    <a:pt x="3165352" y="1055505"/>
                  </a:lnTo>
                  <a:lnTo>
                    <a:pt x="3182088" y="1101684"/>
                  </a:lnTo>
                  <a:lnTo>
                    <a:pt x="3197436" y="1148366"/>
                  </a:lnTo>
                  <a:lnTo>
                    <a:pt x="3211384" y="1195517"/>
                  </a:lnTo>
                  <a:lnTo>
                    <a:pt x="3223919" y="1243107"/>
                  </a:lnTo>
                  <a:lnTo>
                    <a:pt x="3235028" y="1291105"/>
                  </a:lnTo>
                  <a:lnTo>
                    <a:pt x="3244697" y="1339480"/>
                  </a:lnTo>
                  <a:lnTo>
                    <a:pt x="3252914" y="1388200"/>
                  </a:lnTo>
                  <a:lnTo>
                    <a:pt x="3259667" y="1437233"/>
                  </a:lnTo>
                  <a:lnTo>
                    <a:pt x="3264941" y="1486550"/>
                  </a:lnTo>
                  <a:lnTo>
                    <a:pt x="3268724" y="1536118"/>
                  </a:lnTo>
                  <a:lnTo>
                    <a:pt x="3271004" y="1585906"/>
                  </a:lnTo>
                  <a:lnTo>
                    <a:pt x="3271766" y="1635883"/>
                  </a:lnTo>
                  <a:lnTo>
                    <a:pt x="3271069" y="1684117"/>
                  </a:lnTo>
                  <a:lnTo>
                    <a:pt x="3268989" y="1732004"/>
                  </a:lnTo>
                  <a:lnTo>
                    <a:pt x="3265547" y="1779525"/>
                  </a:lnTo>
                  <a:lnTo>
                    <a:pt x="3260761" y="1826662"/>
                  </a:lnTo>
                  <a:lnTo>
                    <a:pt x="3254650" y="1873394"/>
                  </a:lnTo>
                  <a:lnTo>
                    <a:pt x="3247234" y="1919704"/>
                  </a:lnTo>
                  <a:lnTo>
                    <a:pt x="3238531" y="1965571"/>
                  </a:lnTo>
                  <a:lnTo>
                    <a:pt x="3228562" y="2010976"/>
                  </a:lnTo>
                  <a:lnTo>
                    <a:pt x="3217344" y="2055901"/>
                  </a:lnTo>
                  <a:lnTo>
                    <a:pt x="3204898" y="2100326"/>
                  </a:lnTo>
                  <a:lnTo>
                    <a:pt x="3191243" y="2144232"/>
                  </a:lnTo>
                  <a:lnTo>
                    <a:pt x="3176397" y="2187599"/>
                  </a:lnTo>
                  <a:lnTo>
                    <a:pt x="3160380" y="2230409"/>
                  </a:lnTo>
                  <a:lnTo>
                    <a:pt x="3143211" y="2272643"/>
                  </a:lnTo>
                  <a:lnTo>
                    <a:pt x="3124909" y="2314280"/>
                  </a:lnTo>
                  <a:lnTo>
                    <a:pt x="3105493" y="2355303"/>
                  </a:lnTo>
                  <a:lnTo>
                    <a:pt x="3084984" y="2395692"/>
                  </a:lnTo>
                  <a:lnTo>
                    <a:pt x="3063398" y="2435427"/>
                  </a:lnTo>
                  <a:lnTo>
                    <a:pt x="3040757" y="2474490"/>
                  </a:lnTo>
                  <a:lnTo>
                    <a:pt x="3017079" y="2512861"/>
                  </a:lnTo>
                  <a:lnTo>
                    <a:pt x="2992383" y="2550521"/>
                  </a:lnTo>
                  <a:lnTo>
                    <a:pt x="2966689" y="2587451"/>
                  </a:lnTo>
                  <a:lnTo>
                    <a:pt x="2940015" y="2623632"/>
                  </a:lnTo>
                  <a:lnTo>
                    <a:pt x="2912381" y="2659045"/>
                  </a:lnTo>
                  <a:lnTo>
                    <a:pt x="2883806" y="2693670"/>
                  </a:lnTo>
                  <a:lnTo>
                    <a:pt x="2854310" y="2727488"/>
                  </a:lnTo>
                  <a:lnTo>
                    <a:pt x="2823910" y="2760480"/>
                  </a:lnTo>
                  <a:lnTo>
                    <a:pt x="2792627" y="2792627"/>
                  </a:lnTo>
                  <a:lnTo>
                    <a:pt x="2760480" y="2823910"/>
                  </a:lnTo>
                  <a:lnTo>
                    <a:pt x="2727488" y="2854310"/>
                  </a:lnTo>
                  <a:lnTo>
                    <a:pt x="2693670" y="2883806"/>
                  </a:lnTo>
                  <a:lnTo>
                    <a:pt x="2659045" y="2912381"/>
                  </a:lnTo>
                  <a:lnTo>
                    <a:pt x="2623632" y="2940015"/>
                  </a:lnTo>
                  <a:lnTo>
                    <a:pt x="2587451" y="2966689"/>
                  </a:lnTo>
                  <a:lnTo>
                    <a:pt x="2550521" y="2992383"/>
                  </a:lnTo>
                  <a:lnTo>
                    <a:pt x="2512861" y="3017079"/>
                  </a:lnTo>
                  <a:lnTo>
                    <a:pt x="2474490" y="3040757"/>
                  </a:lnTo>
                  <a:lnTo>
                    <a:pt x="2435427" y="3063398"/>
                  </a:lnTo>
                  <a:lnTo>
                    <a:pt x="2395692" y="3084984"/>
                  </a:lnTo>
                  <a:lnTo>
                    <a:pt x="2355303" y="3105493"/>
                  </a:lnTo>
                  <a:lnTo>
                    <a:pt x="2314280" y="3124909"/>
                  </a:lnTo>
                  <a:lnTo>
                    <a:pt x="2272643" y="3143211"/>
                  </a:lnTo>
                  <a:lnTo>
                    <a:pt x="2230409" y="3160380"/>
                  </a:lnTo>
                  <a:lnTo>
                    <a:pt x="2187599" y="3176397"/>
                  </a:lnTo>
                  <a:lnTo>
                    <a:pt x="2144232" y="3191243"/>
                  </a:lnTo>
                  <a:lnTo>
                    <a:pt x="2100326" y="3204898"/>
                  </a:lnTo>
                  <a:lnTo>
                    <a:pt x="2055901" y="3217344"/>
                  </a:lnTo>
                  <a:lnTo>
                    <a:pt x="2010976" y="3228562"/>
                  </a:lnTo>
                  <a:lnTo>
                    <a:pt x="1965571" y="3238531"/>
                  </a:lnTo>
                  <a:lnTo>
                    <a:pt x="1919704" y="3247234"/>
                  </a:lnTo>
                  <a:lnTo>
                    <a:pt x="1873394" y="3254650"/>
                  </a:lnTo>
                  <a:lnTo>
                    <a:pt x="1826662" y="3260761"/>
                  </a:lnTo>
                  <a:lnTo>
                    <a:pt x="1779525" y="3265547"/>
                  </a:lnTo>
                  <a:lnTo>
                    <a:pt x="1732004" y="3268989"/>
                  </a:lnTo>
                  <a:lnTo>
                    <a:pt x="1684117" y="3271069"/>
                  </a:lnTo>
                  <a:lnTo>
                    <a:pt x="1635883" y="3271766"/>
                  </a:lnTo>
                  <a:lnTo>
                    <a:pt x="1587649" y="3271069"/>
                  </a:lnTo>
                  <a:lnTo>
                    <a:pt x="1539762" y="3268989"/>
                  </a:lnTo>
                  <a:lnTo>
                    <a:pt x="1492241" y="3265547"/>
                  </a:lnTo>
                  <a:lnTo>
                    <a:pt x="1445104" y="3260761"/>
                  </a:lnTo>
                  <a:lnTo>
                    <a:pt x="1398372" y="3254650"/>
                  </a:lnTo>
                  <a:lnTo>
                    <a:pt x="1352062" y="3247234"/>
                  </a:lnTo>
                  <a:lnTo>
                    <a:pt x="1306195" y="3238531"/>
                  </a:lnTo>
                  <a:lnTo>
                    <a:pt x="1260790" y="3228562"/>
                  </a:lnTo>
                  <a:lnTo>
                    <a:pt x="1215865" y="3217344"/>
                  </a:lnTo>
                  <a:lnTo>
                    <a:pt x="1171440" y="3204898"/>
                  </a:lnTo>
                  <a:lnTo>
                    <a:pt x="1127534" y="3191243"/>
                  </a:lnTo>
                  <a:lnTo>
                    <a:pt x="1084167" y="3176397"/>
                  </a:lnTo>
                  <a:lnTo>
                    <a:pt x="1041357" y="3160380"/>
                  </a:lnTo>
                  <a:lnTo>
                    <a:pt x="999123" y="3143211"/>
                  </a:lnTo>
                  <a:lnTo>
                    <a:pt x="957486" y="3124909"/>
                  </a:lnTo>
                  <a:lnTo>
                    <a:pt x="916463" y="3105493"/>
                  </a:lnTo>
                  <a:lnTo>
                    <a:pt x="876074" y="3084984"/>
                  </a:lnTo>
                  <a:lnTo>
                    <a:pt x="836339" y="3063398"/>
                  </a:lnTo>
                  <a:lnTo>
                    <a:pt x="797276" y="3040757"/>
                  </a:lnTo>
                  <a:lnTo>
                    <a:pt x="758905" y="3017079"/>
                  </a:lnTo>
                  <a:lnTo>
                    <a:pt x="721245" y="2992383"/>
                  </a:lnTo>
                  <a:lnTo>
                    <a:pt x="684315" y="2966689"/>
                  </a:lnTo>
                  <a:lnTo>
                    <a:pt x="648134" y="2940015"/>
                  </a:lnTo>
                  <a:lnTo>
                    <a:pt x="612721" y="2912381"/>
                  </a:lnTo>
                  <a:lnTo>
                    <a:pt x="578096" y="2883806"/>
                  </a:lnTo>
                  <a:lnTo>
                    <a:pt x="544278" y="2854310"/>
                  </a:lnTo>
                  <a:lnTo>
                    <a:pt x="511286" y="2823910"/>
                  </a:lnTo>
                  <a:lnTo>
                    <a:pt x="479139" y="2792627"/>
                  </a:lnTo>
                  <a:lnTo>
                    <a:pt x="447856" y="2760480"/>
                  </a:lnTo>
                  <a:lnTo>
                    <a:pt x="417456" y="2727488"/>
                  </a:lnTo>
                  <a:lnTo>
                    <a:pt x="387960" y="2693670"/>
                  </a:lnTo>
                  <a:lnTo>
                    <a:pt x="359385" y="2659045"/>
                  </a:lnTo>
                  <a:lnTo>
                    <a:pt x="331751" y="2623632"/>
                  </a:lnTo>
                  <a:lnTo>
                    <a:pt x="305077" y="2587451"/>
                  </a:lnTo>
                  <a:lnTo>
                    <a:pt x="279383" y="2550521"/>
                  </a:lnTo>
                  <a:lnTo>
                    <a:pt x="254687" y="2512861"/>
                  </a:lnTo>
                  <a:lnTo>
                    <a:pt x="231009" y="2474490"/>
                  </a:lnTo>
                  <a:lnTo>
                    <a:pt x="208368" y="2435427"/>
                  </a:lnTo>
                  <a:lnTo>
                    <a:pt x="186782" y="2395692"/>
                  </a:lnTo>
                  <a:lnTo>
                    <a:pt x="166273" y="2355303"/>
                  </a:lnTo>
                  <a:lnTo>
                    <a:pt x="146857" y="2314280"/>
                  </a:lnTo>
                  <a:lnTo>
                    <a:pt x="128555" y="2272643"/>
                  </a:lnTo>
                  <a:lnTo>
                    <a:pt x="111386" y="2230409"/>
                  </a:lnTo>
                  <a:lnTo>
                    <a:pt x="95369" y="2187599"/>
                  </a:lnTo>
                  <a:lnTo>
                    <a:pt x="80523" y="2144232"/>
                  </a:lnTo>
                  <a:lnTo>
                    <a:pt x="66868" y="2100326"/>
                  </a:lnTo>
                  <a:lnTo>
                    <a:pt x="54422" y="2055901"/>
                  </a:lnTo>
                  <a:lnTo>
                    <a:pt x="43204" y="2010976"/>
                  </a:lnTo>
                  <a:lnTo>
                    <a:pt x="33235" y="1965571"/>
                  </a:lnTo>
                  <a:lnTo>
                    <a:pt x="24532" y="1919704"/>
                  </a:lnTo>
                  <a:lnTo>
                    <a:pt x="17116" y="1873394"/>
                  </a:lnTo>
                  <a:lnTo>
                    <a:pt x="11005" y="1826662"/>
                  </a:lnTo>
                  <a:lnTo>
                    <a:pt x="6219" y="1779525"/>
                  </a:lnTo>
                  <a:lnTo>
                    <a:pt x="2777" y="1732004"/>
                  </a:lnTo>
                  <a:lnTo>
                    <a:pt x="697" y="1684117"/>
                  </a:lnTo>
                  <a:lnTo>
                    <a:pt x="0" y="163588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393" y="2097140"/>
              <a:ext cx="220041" cy="2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72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ru-RU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491031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Ядро</a:t>
            </a:r>
            <a:br>
              <a:rPr lang="ru-RU" dirty="0"/>
            </a:br>
            <a:r>
              <a:rPr lang="ru-RU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r>
              <a:rPr lang="ru-RU" b="1" dirty="0"/>
              <a:t>Прямая целевая аудитория</a:t>
            </a:r>
            <a:br>
              <a:rPr lang="ru-RU" dirty="0"/>
            </a:br>
            <a:r>
              <a:rPr lang="ru-RU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r>
              <a:rPr lang="ru-RU" b="1" dirty="0"/>
              <a:t>Косвенная целевая аудитория</a:t>
            </a:r>
            <a:br>
              <a:rPr lang="ru-RU" dirty="0"/>
            </a:br>
            <a:r>
              <a:rPr lang="ru-RU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dirty="0"/>
            </a:br>
            <a:r>
              <a:rPr lang="ru-RU" dirty="0"/>
              <a:t>Они влияют на мнение прямой целевой аудитории.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spc="204" dirty="0">
                <a:solidFill>
                  <a:srgbClr val="000000"/>
                </a:solidFill>
              </a:rPr>
              <a:t>Распространённые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90" dirty="0">
                <a:solidFill>
                  <a:srgbClr val="000000"/>
                </a:solidFill>
              </a:rPr>
              <a:t>ошибки</a:t>
            </a:r>
            <a:br>
              <a:rPr lang="ru-RU" spc="290" dirty="0">
                <a:solidFill>
                  <a:srgbClr val="000000"/>
                </a:solidFill>
              </a:rPr>
            </a:br>
            <a:r>
              <a:rPr lang="ru-RU" spc="2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относительно видения продукта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18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Вырубленное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в </a:t>
            </a:r>
            <a:r>
              <a:rPr sz="1400" spc="105" dirty="0">
                <a:latin typeface="Arial"/>
                <a:cs typeface="Arial"/>
              </a:rPr>
              <a:t>граните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видение </a:t>
            </a:r>
            <a:r>
              <a:rPr sz="1400" spc="95" dirty="0">
                <a:latin typeface="Arial"/>
                <a:cs typeface="Arial"/>
              </a:rPr>
              <a:t>продукта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фич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- </a:t>
            </a:r>
            <a:r>
              <a:rPr sz="1300" spc="90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value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oriented design — </a:t>
            </a:r>
            <a:r>
              <a:rPr lang="ru-RU" sz="2000" dirty="0"/>
              <a:t>покупайте то, что есть!</a:t>
            </a:r>
          </a:p>
          <a:p>
            <a:r>
              <a:rPr lang="ru-RU" sz="20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88" y="36512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5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Демографические характеристики — базовые характеристики ЦА: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Пол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Возраст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Семейное положение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Образование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работы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Финансовый статус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199" y="1312242"/>
            <a:ext cx="3291803" cy="3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284790"/>
            <a:ext cx="10515600" cy="4892173"/>
          </a:xfrm>
        </p:spPr>
        <p:txBody>
          <a:bodyPr/>
          <a:lstStyle/>
          <a:p>
            <a:r>
              <a:rPr lang="ru-RU" dirty="0"/>
              <a:t>Географические</a:t>
            </a:r>
          </a:p>
          <a:p>
            <a:pPr lvl="1"/>
            <a:r>
              <a:rPr lang="ru-RU" dirty="0"/>
              <a:t>Крупные города / сельская местность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/>
            <a:r>
              <a:rPr lang="ru-RU" dirty="0"/>
              <a:t>Северные регионы / южные регионы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r>
              <a:rPr lang="ru-RU" dirty="0"/>
              <a:t>Демографические</a:t>
            </a:r>
          </a:p>
          <a:p>
            <a:pPr lvl="1"/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/>
            <a:r>
              <a:rPr lang="ru-RU" dirty="0"/>
              <a:t>Можно настраивать таргетированную рекламу (в соцсетях)</a:t>
            </a:r>
          </a:p>
          <a:p>
            <a:r>
              <a:rPr lang="ru-RU" dirty="0"/>
              <a:t>Социально-экономические</a:t>
            </a:r>
          </a:p>
          <a:p>
            <a:pPr lvl="1"/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9379" y="2673400"/>
            <a:ext cx="5649807" cy="1993645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Рисуй портрет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по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мышлению,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373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 не по биометрикам</a:t>
            </a:r>
            <a:endParaRPr sz="3733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активный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solidFill>
                  <a:srgbClr val="0034EC"/>
                </a:solidFill>
                <a:latin typeface="Arial"/>
                <a:cs typeface="Arial"/>
              </a:rPr>
              <a:t>живёт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в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центре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67" spc="-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0034EC"/>
                </a:solidFill>
                <a:latin typeface="Arial"/>
                <a:cs typeface="Arial"/>
              </a:rPr>
              <a:t>боится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стереотипов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93" dirty="0">
                <a:solidFill>
                  <a:srgbClr val="0034EC"/>
                </a:solidFill>
                <a:latin typeface="Arial"/>
                <a:cs typeface="Arial"/>
              </a:rPr>
              <a:t>интересуется </a:t>
            </a: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современным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искусством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C9D4FF"/>
                </a:solidFill>
                <a:latin typeface="Arial"/>
                <a:cs typeface="Arial"/>
              </a:rPr>
              <a:t>72</a:t>
            </a:r>
            <a:r>
              <a:rPr sz="1867" spc="47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года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0" dirty="0">
                <a:solidFill>
                  <a:srgbClr val="C9D4FF"/>
                </a:solidFill>
                <a:latin typeface="Arial"/>
                <a:cs typeface="Arial"/>
              </a:rPr>
              <a:t>двое</a:t>
            </a:r>
            <a:r>
              <a:rPr sz="1867" spc="-20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детей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13" dirty="0">
                <a:solidFill>
                  <a:srgbClr val="C9D4FF"/>
                </a:solidFill>
                <a:latin typeface="Arial"/>
                <a:cs typeface="Arial"/>
              </a:rPr>
              <a:t>женат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8" y="436086"/>
            <a:ext cx="5744351" cy="1676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ЦА: </a:t>
            </a:r>
            <a:r>
              <a:rPr lang="en-US" dirty="0"/>
              <a:t> </a:t>
            </a:r>
            <a:r>
              <a:rPr lang="ru-RU" dirty="0"/>
              <a:t>психологические</a:t>
            </a:r>
            <a:br>
              <a:rPr lang="ru-RU" dirty="0"/>
            </a:br>
            <a:r>
              <a:rPr lang="ru-RU" dirty="0"/>
              <a:t>характеристики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ru-RU" dirty="0"/>
              <a:t>Образ жизни, ценности, принципы, мечты, страхи, проблемы, кумиры</a:t>
            </a:r>
          </a:p>
          <a:p>
            <a:r>
              <a:rPr lang="ru-RU" dirty="0"/>
              <a:t>Скорость принятия решения и взгляд на мир</a:t>
            </a:r>
          </a:p>
          <a:p>
            <a:pPr lvl="1"/>
            <a:r>
              <a:rPr lang="ru-RU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r>
              <a:rPr lang="ru-RU" dirty="0"/>
              <a:t>Принадлежность к ценностным группам / субкультурам</a:t>
            </a:r>
          </a:p>
          <a:p>
            <a:pPr lvl="1"/>
            <a:r>
              <a:rPr lang="ru-RU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24742" y="191506"/>
            <a:ext cx="10515600" cy="93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87" y="1307941"/>
            <a:ext cx="10849743" cy="3854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259868" y="113904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387187" y="5162311"/>
            <a:ext cx="1125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br>
              <a:rPr lang="ru-RU" b="0" i="0" dirty="0">
                <a:solidFill>
                  <a:srgbClr val="212529"/>
                </a:solidFill>
                <a:effectLst/>
              </a:rPr>
            </a:br>
            <a:endParaRPr lang="ru-RU" b="0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134317"/>
            <a:ext cx="11616159" cy="5474824"/>
          </a:xfrm>
        </p:spPr>
        <p:txBody>
          <a:bodyPr>
            <a:noAutofit/>
          </a:bodyPr>
          <a:lstStyle/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18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Проникнуть в этот сегмент значит обеспечить себе стабильную прибыль и рост.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18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330401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687" y="139217"/>
            <a:ext cx="1121376" cy="1464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6199382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540217"/>
            <a:ext cx="7738641" cy="21521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Молодые люди, желающие подкачаться, чтобы понравиться противоположному полу</a:t>
            </a:r>
          </a:p>
          <a:p>
            <a:r>
              <a:rPr lang="ru-RU" dirty="0"/>
              <a:t>Люди среднего возраста, желающие сбросить вес</a:t>
            </a:r>
          </a:p>
          <a:p>
            <a:r>
              <a:rPr lang="ru-RU" dirty="0"/>
              <a:t>Брутальные мужчины, желающие выглядеть ещё брутальнее</a:t>
            </a:r>
          </a:p>
          <a:p>
            <a:r>
              <a:rPr lang="ru-RU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393199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070631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966718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626" y="-3861"/>
            <a:ext cx="6851373" cy="24086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Метод персон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это качественный метод исследования. Его цель — создать нескольких персонажей с характеристиками потенциальных пользователей продукта.</a:t>
            </a:r>
            <a:b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Каждый персонаж — это собирательный образ одной группы вашей целевой аудитории.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Рекомендуется составлять до 4-х персон.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Большее количество — расфокусировка, будет только мешать в принятии решений.</a:t>
            </a:r>
          </a:p>
          <a:p>
            <a:br>
              <a:rPr lang="ru-RU" dirty="0">
                <a:solidFill>
                  <a:srgbClr val="292929"/>
                </a:solidFill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92929"/>
                </a:solidFill>
                <a:latin typeface="source-serif-pro"/>
              </a:rPr>
              <a:t>ц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мотивацию («возможность простого создания классного ролика из фотографий)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431235"/>
            <a:ext cx="6781800" cy="4719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558"/>
            <a:ext cx="10515600" cy="439840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Понимать потребность рынка 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думаем со стороны пользователя</a:t>
            </a:r>
          </a:p>
          <a:p>
            <a:pPr lvl="1"/>
            <a:r>
              <a:rPr lang="ru-RU" dirty="0"/>
              <a:t>разговариваем с пользователем</a:t>
            </a:r>
          </a:p>
          <a:p>
            <a:r>
              <a:rPr lang="ru-RU" dirty="0"/>
              <a:t>Уметь выбрать самое важное 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выдвигаем гипотезы и ставим эксперименты</a:t>
            </a:r>
          </a:p>
          <a:p>
            <a:r>
              <a:rPr lang="ru-RU" dirty="0"/>
              <a:t>Уметь довести задачу до реализации 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работаем гибко</a:t>
            </a:r>
          </a:p>
          <a:p>
            <a:r>
              <a:rPr lang="ru-RU" dirty="0"/>
              <a:t>Проанализировать результаты 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верим только числам</a:t>
            </a:r>
          </a:p>
          <a:p>
            <a:pPr lvl="1"/>
            <a:r>
              <a:rPr lang="ru-RU" dirty="0"/>
              <a:t>выдвигаем гипотезы и ставим эксперименты</a:t>
            </a:r>
          </a:p>
          <a:p>
            <a:r>
              <a:rPr lang="ru-RU" dirty="0"/>
              <a:t>Показать рост прибыли руководству 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верим только числам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310" dirty="0">
                <a:solidFill>
                  <a:srgbClr val="000000"/>
                </a:solidFill>
              </a:rPr>
              <a:t>Карта эмпатии (</a:t>
            </a:r>
            <a:r>
              <a:rPr spc="310" dirty="0">
                <a:solidFill>
                  <a:srgbClr val="000000"/>
                </a:solidFill>
              </a:rPr>
              <a:t>Empathy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spc="385" dirty="0">
                <a:solidFill>
                  <a:srgbClr val="000000"/>
                </a:solidFill>
              </a:rPr>
              <a:t>map</a:t>
            </a:r>
            <a:r>
              <a:rPr lang="ru-RU" spc="385" dirty="0">
                <a:solidFill>
                  <a:srgbClr val="000000"/>
                </a:solidFill>
              </a:rPr>
              <a:t>)</a:t>
            </a:r>
            <a:endParaRPr spc="38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5" y="310931"/>
            <a:ext cx="10196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220" dirty="0">
                <a:solidFill>
                  <a:srgbClr val="0034EC"/>
                </a:solidFill>
              </a:rPr>
              <a:t>Пример карты</a:t>
            </a:r>
            <a:r>
              <a:rPr lang="ru-RU" sz="3200" spc="55" dirty="0">
                <a:solidFill>
                  <a:srgbClr val="0034EC"/>
                </a:solidFill>
              </a:rPr>
              <a:t> </a:t>
            </a:r>
            <a:r>
              <a:rPr lang="ru-RU" sz="3200" spc="235" dirty="0">
                <a:solidFill>
                  <a:srgbClr val="0034EC"/>
                </a:solidFill>
              </a:rPr>
              <a:t>эмпатии (для метода персон)</a:t>
            </a:r>
            <a:endParaRPr lang="ru-RU"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353072" y="5357725"/>
            <a:ext cx="2552065" cy="115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0" dirty="0">
                <a:latin typeface="Arial"/>
                <a:cs typeface="Arial"/>
              </a:rPr>
              <a:t>Ценности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/>
              <a:t>Семья на первом месте</a:t>
            </a:r>
          </a:p>
          <a:p>
            <a:pPr marL="12700" marR="349250">
              <a:lnSpc>
                <a:spcPts val="1430"/>
              </a:lnSpc>
              <a:spcBef>
                <a:spcPts val="905"/>
              </a:spcBef>
            </a:pPr>
            <a:r>
              <a:rPr dirty="0"/>
              <a:t>При оценке товара важно качество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807" y="1872841"/>
            <a:ext cx="10483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0" dirty="0">
                <a:latin typeface="Arial"/>
                <a:cs typeface="Arial"/>
              </a:rPr>
              <a:t>слышит?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85" dirty="0">
                <a:latin typeface="Arial"/>
                <a:cs typeface="Arial"/>
              </a:rPr>
              <a:t>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чем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14" dirty="0">
                <a:latin typeface="Arial"/>
                <a:cs typeface="Arial"/>
              </a:rPr>
              <a:t>думает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чувствует?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600" y="5334001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2785844" cy="133754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b="1" spc="90" dirty="0">
                <a:latin typeface="Arial"/>
                <a:cs typeface="Arial"/>
              </a:rPr>
              <a:t>Основные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боли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/>
              <a:t>Боится опоздать на работу</a:t>
            </a:r>
          </a:p>
          <a:p>
            <a:pPr marL="12700" marR="5080">
              <a:lnSpc>
                <a:spcPts val="1430"/>
              </a:lnSpc>
              <a:spcBef>
                <a:spcPts val="800"/>
              </a:spcBef>
            </a:pPr>
            <a:r>
              <a:rPr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2493814" y="1371993"/>
            <a:ext cx="2700020" cy="1569085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4220" y="4165923"/>
            <a:ext cx="1273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0034EC"/>
                </a:solidFill>
                <a:latin typeface="Arial"/>
                <a:cs typeface="Arial"/>
              </a:rPr>
              <a:t>Ольга,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34EC"/>
                </a:solidFill>
                <a:latin typeface="Arial"/>
                <a:cs typeface="Arial"/>
              </a:rPr>
              <a:t>31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0034EC"/>
                </a:solidFill>
                <a:latin typeface="Arial"/>
                <a:cs typeface="Arial"/>
              </a:rPr>
              <a:t>год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6875" y="4636099"/>
            <a:ext cx="1574800" cy="57272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83036" y="4636099"/>
            <a:ext cx="1481427" cy="3949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Читает отзывы на сайтах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43547" y="2497238"/>
            <a:ext cx="1303221" cy="3840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04139">
              <a:lnSpc>
                <a:spcPts val="1430"/>
              </a:lnSpc>
              <a:spcBef>
                <a:spcPts val="1625"/>
              </a:spcBef>
            </a:pPr>
            <a:r>
              <a:rPr lang="ru-RU" dirty="0"/>
              <a:t>Работает в офисе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443547" y="3026746"/>
            <a:ext cx="1412240" cy="3949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Купила видеокамеру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43547" y="3712582"/>
            <a:ext cx="1412240" cy="57272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По вечерам смотрит сериалы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84016" y="2657869"/>
            <a:ext cx="2102723" cy="574516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Услышав рекламу по ТВ, переключает канал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3273" y="3281599"/>
            <a:ext cx="2004617" cy="7553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dirty="0"/>
              <a:t>В машине не меняет волну радио, когда слышит рекламу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3274" y="4089993"/>
            <a:ext cx="1955429" cy="574516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962401" y="1603757"/>
            <a:ext cx="1841778" cy="57272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57272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9353072" y="1795158"/>
            <a:ext cx="14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spc="50" dirty="0">
                <a:latin typeface="Arial"/>
                <a:cs typeface="Arial"/>
              </a:rPr>
              <a:t>Что </a:t>
            </a:r>
            <a:r>
              <a:rPr lang="ru-RU" sz="1600" b="1" spc="85" dirty="0">
                <a:latin typeface="Arial"/>
                <a:cs typeface="Arial"/>
              </a:rPr>
              <a:t>видит?</a:t>
            </a:r>
            <a:endParaRPr lang="ru-RU"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213836"/>
            <a:ext cx="2382519" cy="1441420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solidFill>
                  <a:srgbClr val="000000"/>
                </a:solidFill>
                <a:latin typeface="Arial"/>
                <a:cs typeface="Arial"/>
              </a:rPr>
              <a:t>ИТ-отдел,</a:t>
            </a:r>
            <a:r>
              <a:rPr lang="ru-RU" sz="1867" spc="3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1867" spc="40" dirty="0">
                <a:solidFill>
                  <a:srgbClr val="000000"/>
                </a:solidFill>
                <a:latin typeface="Arial"/>
                <a:cs typeface="Arial"/>
              </a:rPr>
              <a:t>отдел </a:t>
            </a:r>
            <a:r>
              <a:rPr lang="ru-RU" sz="1867" spc="140" dirty="0">
                <a:solidFill>
                  <a:srgbClr val="000000"/>
                </a:solidFill>
                <a:latin typeface="Arial"/>
                <a:cs typeface="Arial"/>
              </a:rPr>
              <a:t>бизнес-</a:t>
            </a:r>
            <a:r>
              <a:rPr lang="ru-RU" sz="1867" spc="107" dirty="0">
                <a:solidFill>
                  <a:srgbClr val="000000"/>
                </a:solidFill>
                <a:latin typeface="Arial"/>
                <a:cs typeface="Arial"/>
              </a:rPr>
              <a:t>аналитики,</a:t>
            </a:r>
            <a:br>
              <a:rPr lang="ru-RU" sz="1867" spc="107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ru-RU" sz="1867" spc="67" dirty="0">
                <a:latin typeface="Arial"/>
                <a:cs typeface="Arial"/>
              </a:rPr>
              <a:t>отдел</a:t>
            </a:r>
            <a:r>
              <a:rPr lang="ru-RU" sz="1867" spc="-7" dirty="0">
                <a:latin typeface="Arial"/>
                <a:cs typeface="Arial"/>
              </a:rPr>
              <a:t> </a:t>
            </a:r>
            <a:r>
              <a:rPr lang="ru-RU" sz="1867" spc="120" dirty="0">
                <a:latin typeface="Arial"/>
                <a:cs typeface="Arial"/>
              </a:rPr>
              <a:t>безопасности </a:t>
            </a:r>
            <a:r>
              <a:rPr lang="ru-RU" sz="1867" spc="233" dirty="0">
                <a:latin typeface="Arial"/>
                <a:cs typeface="Arial"/>
              </a:rPr>
              <a:t>и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147" dirty="0">
                <a:latin typeface="Arial"/>
                <a:cs typeface="Arial"/>
              </a:rPr>
              <a:t>закупок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636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0" dirty="0">
                <a:solidFill>
                  <a:srgbClr val="0034EC"/>
                </a:solidFill>
                <a:latin typeface="Arial"/>
                <a:cs typeface="Arial"/>
              </a:rPr>
              <a:t>Прямая</a:t>
            </a:r>
            <a:r>
              <a:rPr sz="2133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133" b="1" spc="87" dirty="0">
                <a:solidFill>
                  <a:srgbClr val="0034EC"/>
                </a:solidFill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7"/>
              </a:spcBef>
            </a:pPr>
            <a:r>
              <a:rPr sz="1867" spc="140" dirty="0">
                <a:latin typeface="Arial"/>
                <a:cs typeface="Arial"/>
              </a:rPr>
              <a:t>маркетинг-</a:t>
            </a:r>
            <a:r>
              <a:rPr sz="1867" spc="147" dirty="0">
                <a:latin typeface="Arial"/>
                <a:cs typeface="Arial"/>
              </a:rPr>
              <a:t>директор</a:t>
            </a:r>
            <a:endParaRPr sz="1867" dirty="0">
              <a:latin typeface="Arial"/>
              <a:cs typeface="Arial"/>
            </a:endParaRP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1867" spc="67" dirty="0">
                <a:latin typeface="Arial"/>
                <a:cs typeface="Arial"/>
              </a:rPr>
              <a:t>Так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он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выделит </a:t>
            </a:r>
            <a:r>
              <a:rPr sz="1867" spc="160" dirty="0">
                <a:latin typeface="Arial"/>
                <a:cs typeface="Arial"/>
              </a:rPr>
              <a:t>деньги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аналитику.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b="1" spc="213" dirty="0">
                <a:latin typeface="Arial"/>
                <a:cs typeface="Arial"/>
              </a:rPr>
              <a:t>К</a:t>
            </a:r>
            <a:r>
              <a:rPr lang="ru-RU" sz="2133" b="1" spc="187" dirty="0">
                <a:latin typeface="Arial"/>
                <a:cs typeface="Arial"/>
              </a:rPr>
              <a:t>онкретизируем</a:t>
            </a:r>
            <a:r>
              <a:rPr lang="ru-RU" sz="2133" b="1" spc="47" dirty="0">
                <a:latin typeface="Arial"/>
                <a:cs typeface="Arial"/>
              </a:rPr>
              <a:t> </a:t>
            </a:r>
            <a:r>
              <a:rPr sz="2133" b="1" spc="93" dirty="0"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695" y="2126617"/>
            <a:ext cx="4013200" cy="1143635"/>
            <a:chOff x="6452695" y="2126617"/>
            <a:chExt cx="4013200" cy="1143635"/>
          </a:xfrm>
        </p:grpSpPr>
        <p:sp>
          <p:nvSpPr>
            <p:cNvPr id="3" name="object 3"/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/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445" dirty="0"/>
              <a:t>Как</a:t>
            </a:r>
            <a:r>
              <a:rPr spc="75" dirty="0"/>
              <a:t> </a:t>
            </a:r>
            <a:r>
              <a:rPr spc="275" dirty="0"/>
              <a:t>определить</a:t>
            </a:r>
            <a:r>
              <a:rPr spc="75" dirty="0"/>
              <a:t> </a:t>
            </a:r>
            <a:r>
              <a:rPr spc="215" dirty="0"/>
              <a:t>портрет?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225" y="3688924"/>
            <a:ext cx="3533140" cy="19345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0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000" dirty="0"/>
              <a:t>Google Adwords/Facebook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000" dirty="0"/>
              <a:t>CRM-системы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96971" y="3620630"/>
            <a:ext cx="2983865" cy="1821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0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0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0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000" dirty="0"/>
              <a:t>Глубинные интервью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6149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географические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0034EC"/>
                </a:solidFill>
                <a:latin typeface="Arial"/>
                <a:cs typeface="Arial"/>
              </a:rPr>
              <a:t>социо-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демографические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695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поведенческие+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психографические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0954" y="382191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Яндекс</a:t>
            </a:r>
            <a:r>
              <a:rPr spc="55" dirty="0"/>
              <a:t> </a:t>
            </a:r>
            <a:r>
              <a:rPr spc="370" dirty="0"/>
              <a:t>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F03D1D-4B4F-FF68-3F99-6C44EA87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3009" y="496436"/>
            <a:ext cx="758232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Similar</a:t>
            </a:r>
            <a:r>
              <a:rPr spc="80" dirty="0"/>
              <a:t> </a:t>
            </a:r>
            <a:r>
              <a:rPr spc="430" dirty="0"/>
              <a:t>Web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1363075"/>
            <a:ext cx="5137394" cy="2212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409" y="1532442"/>
            <a:ext cx="5501959" cy="2197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4CE1F-CC26-E1E1-4714-3F30C1F5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1" y="3729517"/>
            <a:ext cx="6117197" cy="314213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EB786FE4-81FF-B817-F07E-8331454808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117" y="4388993"/>
            <a:ext cx="5050884" cy="1823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D22FB-9E6F-C80F-3B3B-03781CD75FE1}"/>
              </a:ext>
            </a:extLst>
          </p:cNvPr>
          <p:cNvSpPr txBox="1"/>
          <p:nvPr/>
        </p:nvSpPr>
        <p:spPr>
          <a:xfrm>
            <a:off x="6096000" y="496436"/>
            <a:ext cx="588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6"/>
              </a:rPr>
              <a:t>https://www.similarweb.com/website/tesla.com/#overview</a:t>
            </a:r>
            <a:endParaRPr lang="e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6"/>
            <a:ext cx="4954440" cy="16590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587" y="1119155"/>
            <a:ext cx="3553764" cy="54217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66949"/>
            <a:ext cx="105156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 </a:t>
            </a:r>
            <a:r>
              <a:rPr lang="en-US" dirty="0"/>
              <a:t>Jobs To Be Done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38200" y="1879041"/>
            <a:ext cx="527558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Клиенты</a:t>
            </a:r>
            <a:r>
              <a:rPr lang="ru-RU" sz="4000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13" dirty="0">
                <a:solidFill>
                  <a:srgbClr val="000000"/>
                </a:solidFill>
                <a:latin typeface="Arial"/>
                <a:cs typeface="Arial"/>
              </a:rPr>
              <a:t>нанимают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продукт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на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работу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Сам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продукт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не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666666"/>
                </a:solidFill>
                <a:latin typeface="Arial"/>
                <a:cs typeface="Arial"/>
              </a:rPr>
              <a:t>имеет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ценности.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Меняются только решения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</a:rPr>
              <a:t>Меняются</a:t>
            </a:r>
            <a:r>
              <a:rPr sz="2400" spc="-4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решения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продукты, </a:t>
            </a:r>
            <a:r>
              <a:rPr sz="2400" dirty="0">
                <a:solidFill>
                  <a:srgbClr val="37474F"/>
                </a:solidFill>
              </a:rPr>
              <a:t>которые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чтобы </a:t>
            </a:r>
            <a:r>
              <a:rPr sz="2400" dirty="0">
                <a:solidFill>
                  <a:srgbClr val="37474F"/>
                </a:solidFill>
              </a:rPr>
              <a:t>работы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были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сделаны.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683367" y="3866134"/>
            <a:ext cx="3474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Какая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Big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Job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решается</a:t>
            </a:r>
            <a:r>
              <a:rPr sz="1867" i="1" spc="5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тут?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CJM, JTBD, User stories, Be the user, </a:t>
            </a:r>
            <a:r>
              <a:rPr lang="ru-RU" dirty="0">
                <a:effectLst/>
                <a:latin typeface="+mj-lt"/>
              </a:rPr>
              <a:t>эмпатия)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CustDev, </a:t>
            </a:r>
            <a:r>
              <a:rPr lang="ru-RU" dirty="0">
                <a:effectLst/>
                <a:latin typeface="+mj-lt"/>
              </a:rPr>
              <a:t>сбор фидбэка, 5 </a:t>
            </a:r>
            <a:r>
              <a:rPr lang="en" dirty="0">
                <a:effectLst/>
                <a:latin typeface="+mj-lt"/>
              </a:rPr>
              <a:t>Why’s, </a:t>
            </a:r>
            <a:r>
              <a:rPr lang="ru-RU" dirty="0">
                <a:effectLst/>
                <a:latin typeface="+mj-lt"/>
              </a:rPr>
              <a:t>исследования, </a:t>
            </a:r>
            <a:r>
              <a:rPr lang="en" dirty="0">
                <a:effectLst/>
                <a:latin typeface="+mj-lt"/>
              </a:rPr>
              <a:t>Soft skills)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(итерации, </a:t>
            </a:r>
            <a:r>
              <a:rPr lang="en" dirty="0">
                <a:effectLst/>
                <a:latin typeface="+mj-lt"/>
              </a:rPr>
              <a:t>Agile, Scrum, </a:t>
            </a:r>
            <a:r>
              <a:rPr lang="ru-RU" dirty="0">
                <a:effectLst/>
                <a:latin typeface="+mj-lt"/>
              </a:rPr>
              <a:t>ретроспектива, </a:t>
            </a:r>
            <a:r>
              <a:rPr lang="en" dirty="0">
                <a:effectLst/>
                <a:latin typeface="+mj-lt"/>
              </a:rPr>
              <a:t>OKR)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DataDriven, ROI, </a:t>
            </a:r>
            <a:r>
              <a:rPr lang="ru-RU" dirty="0">
                <a:effectLst/>
                <a:latin typeface="+mj-lt"/>
              </a:rPr>
              <a:t>метрики, аналитика, </a:t>
            </a:r>
            <a:r>
              <a:rPr lang="en" dirty="0">
                <a:effectLst/>
                <a:latin typeface="+mj-lt"/>
              </a:rPr>
              <a:t>Unit-</a:t>
            </a:r>
            <a:r>
              <a:rPr lang="ru-RU" dirty="0">
                <a:effectLst/>
                <a:latin typeface="+mj-lt"/>
              </a:rPr>
              <a:t>экономика)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MVP, Fail Fast, A/B-</a:t>
            </a:r>
            <a:r>
              <a:rPr lang="ru-RU" dirty="0">
                <a:effectLst/>
                <a:latin typeface="+mj-lt"/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449400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02755" y="589364"/>
            <a:ext cx="8505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задачи клиента можно разделить на большие и маленькие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93204" y="1875425"/>
            <a:ext cx="9345926" cy="14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Big jobs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)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Small jobs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525089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5775736"/>
            <a:ext cx="194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5775720"/>
            <a:ext cx="105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705885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3832197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3837437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3991335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573405"/>
            <a:ext cx="1489800" cy="1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1945" y="455779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Новые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продукты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spc="-47" dirty="0">
                <a:latin typeface="Arial"/>
                <a:cs typeface="Arial"/>
              </a:rPr>
              <a:t>делают </a:t>
            </a:r>
            <a:r>
              <a:rPr sz="4000" b="1" dirty="0">
                <a:latin typeface="Arial"/>
                <a:cs typeface="Arial"/>
              </a:rPr>
              <a:t>существующую</a:t>
            </a:r>
            <a:r>
              <a:rPr sz="4000" b="1" spc="-22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задачу </a:t>
            </a:r>
            <a:r>
              <a:rPr sz="4000" b="1" spc="-13" dirty="0">
                <a:latin typeface="Arial"/>
                <a:cs typeface="Arial"/>
              </a:rPr>
              <a:t>лучше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532540" algn="just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4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увольняют</a:t>
            </a:r>
            <a:r>
              <a:rPr sz="4000" spc="-1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прошлое решение.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944" y="455779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Нанимая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одно</a:t>
            </a:r>
            <a:r>
              <a:rPr sz="4000" b="1" spc="-5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решение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хочет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закрыть </a:t>
            </a:r>
            <a:r>
              <a:rPr sz="4000" b="1" spc="-13" dirty="0">
                <a:latin typeface="Arial"/>
                <a:cs typeface="Arial"/>
              </a:rPr>
              <a:t>несколько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задач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этом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ничего</a:t>
            </a:r>
            <a:r>
              <a:rPr sz="4000" spc="-9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не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делать.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794" y="45578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выбирает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какое </a:t>
            </a:r>
            <a:r>
              <a:rPr sz="4000" dirty="0">
                <a:latin typeface="Arial"/>
                <a:cs typeface="Arial"/>
              </a:rPr>
              <a:t>из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решений</a:t>
            </a:r>
            <a:r>
              <a:rPr sz="4000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лучше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67" dirty="0">
                <a:latin typeface="Arial"/>
                <a:cs typeface="Arial"/>
              </a:rPr>
              <a:t>и </a:t>
            </a:r>
            <a:r>
              <a:rPr sz="4000" b="1" dirty="0">
                <a:latin typeface="Arial"/>
                <a:cs typeface="Arial"/>
              </a:rPr>
              <a:t>дешевле</a:t>
            </a:r>
            <a:r>
              <a:rPr sz="4000" b="1" spc="-193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делает</a:t>
            </a:r>
            <a:r>
              <a:rPr sz="4000" spc="-173" dirty="0">
                <a:latin typeface="Arial"/>
                <a:cs typeface="Arial"/>
              </a:rPr>
              <a:t> </a:t>
            </a:r>
            <a:r>
              <a:rPr sz="4000" spc="-80" dirty="0">
                <a:latin typeface="Arial"/>
                <a:cs typeface="Arial"/>
              </a:rPr>
              <a:t>задачу.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задач.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392" y="455780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Какой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</a:t>
            </a:r>
            <a:r>
              <a:rPr sz="4000" spc="-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наймет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решает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контекст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второстепенное значение.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398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latin typeface="Arial"/>
                <a:cs typeface="Arial"/>
              </a:rPr>
              <a:t>хочет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делать</a:t>
            </a:r>
            <a:r>
              <a:rPr sz="4000" spc="-152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или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решать.</a:t>
            </a:r>
            <a:endParaRPr sz="4000" dirty="0">
              <a:latin typeface="Arial"/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результат.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1" y="91056"/>
            <a:ext cx="7394161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91" y="3290037"/>
            <a:ext cx="6452530" cy="35679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59605"/>
            <a:ext cx="4717774" cy="319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5496891" y="318053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887825"/>
            <a:ext cx="53505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Сам продукт не имеет ценности</a:t>
            </a:r>
            <a:endParaRPr lang="ru-RU" b="0" i="1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en-US" sz="1600" b="0" i="0" dirty="0">
              <a:solidFill>
                <a:srgbClr val="292929"/>
              </a:solidFill>
              <a:effectLst/>
            </a:endParaRPr>
          </a:p>
          <a:p>
            <a:endParaRPr lang="en-US" sz="1600" dirty="0">
              <a:solidFill>
                <a:srgbClr val="292929"/>
              </a:solidFill>
            </a:endParaRPr>
          </a:p>
          <a:p>
            <a:r>
              <a:rPr lang="ru-RU" sz="16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5274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 какую задачу нанимают ваш продукт?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791" y="365124"/>
            <a:ext cx="4581939" cy="6387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36512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1439455"/>
            <a:ext cx="8908701" cy="474755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описываем кого считаем нашим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конкурентов, чтобы понять цены и набор товаров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рассказываем свои идеи (цены, товары)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слушаем обратную связь, получаем новые идеи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собираем “на коленке” первую версию магазина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отправляемся показывать пользователям, пускаем трафик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динамику продаж, стоимость привлечения, покупаемые товары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такой-то товар, то выручка на столько-то вырастет”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на главную страницу добавить такие-то товары со скидкой, то продажи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изменятся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54" y="55328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dirty="0"/>
              <a:t>Узнаёт о нашем продукте: о </a:t>
            </a:r>
            <a:r>
              <a:rPr lang="ru-RU" b="1" dirty="0"/>
              <a:t>контексте</a:t>
            </a:r>
            <a:r>
              <a:rPr lang="ru-RU" dirty="0"/>
              <a:t>, в котором он может быть нанят и о </a:t>
            </a:r>
            <a:r>
              <a:rPr lang="ru-RU" b="1" dirty="0"/>
              <a:t>работе</a:t>
            </a:r>
            <a:r>
              <a:rPr lang="ru-RU" dirty="0"/>
              <a:t>, которую может выполнить</a:t>
            </a:r>
          </a:p>
          <a:p>
            <a:r>
              <a:rPr lang="ru-RU" dirty="0"/>
              <a:t>Через время находясь в подобном контексте пользователь может </a:t>
            </a:r>
            <a:r>
              <a:rPr lang="ru-RU" b="1" dirty="0"/>
              <a:t>переключиться</a:t>
            </a:r>
            <a:r>
              <a:rPr lang="ru-RU" dirty="0"/>
              <a:t> на ваш продукт</a:t>
            </a:r>
          </a:p>
          <a:p>
            <a:pPr marL="0" indent="0">
              <a:buNone/>
            </a:pPr>
            <a:r>
              <a:rPr lang="ru-RU" dirty="0"/>
              <a:t>Надо вытащить </a:t>
            </a:r>
            <a:r>
              <a:rPr lang="ru-RU" b="1" dirty="0"/>
              <a:t>триггеры</a:t>
            </a:r>
            <a:r>
              <a:rPr lang="ru-RU" dirty="0"/>
              <a:t>, которые позволят </a:t>
            </a:r>
            <a:r>
              <a:rPr lang="ru-RU" b="1" dirty="0"/>
              <a:t>переключить</a:t>
            </a:r>
            <a:r>
              <a:rPr lang="ru-RU" dirty="0"/>
              <a:t> пользователя на новый продукт.</a:t>
            </a:r>
            <a:br>
              <a:rPr lang="ru-RU" dirty="0"/>
            </a:br>
            <a:r>
              <a:rPr lang="ru-RU" dirty="0"/>
              <a:t>Пользователь «</a:t>
            </a:r>
            <a:r>
              <a:rPr lang="ru-RU" b="1" dirty="0"/>
              <a:t>развивается</a:t>
            </a:r>
            <a:r>
              <a:rPr lang="ru-RU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4" y="365125"/>
            <a:ext cx="6954077" cy="986597"/>
          </a:xfrm>
        </p:spPr>
        <p:txBody>
          <a:bodyPr/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540175"/>
            <a:ext cx="5695122" cy="47678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Исследование для </a:t>
            </a:r>
            <a:r>
              <a:rPr lang="en" dirty="0"/>
              <a:t>job story (</a:t>
            </a:r>
            <a:r>
              <a:rPr lang="ru-RU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  <a:br>
              <a:rPr lang="ru-RU" dirty="0"/>
            </a:br>
            <a:r>
              <a:rPr lang="ru-RU" dirty="0"/>
              <a:t>На клиента в момент решения о покупке действуют четыре силы: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dirty="0"/>
              <a:t> (</a:t>
            </a:r>
            <a:r>
              <a:rPr lang="ru-RU" dirty="0"/>
              <a:t>Толчок</a:t>
            </a:r>
            <a:r>
              <a:rPr lang="en-US" dirty="0"/>
              <a:t>): </a:t>
            </a:r>
            <a:r>
              <a:rPr lang="ru-RU" dirty="0"/>
              <a:t>Недовольство текущей ситуацией: «В этом сервисе рассылки нельзя проводить </a:t>
            </a:r>
            <a:r>
              <a:rPr lang="en" dirty="0"/>
              <a:t>A/B </a:t>
            </a:r>
            <a:r>
              <a:rPr lang="ru-RU" dirty="0"/>
              <a:t>тесты».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dirty="0"/>
              <a:t> (Тяга)</a:t>
            </a:r>
            <a:r>
              <a:rPr lang="en-US" dirty="0"/>
              <a:t>: </a:t>
            </a:r>
            <a:r>
              <a:rPr lang="ru-RU" dirty="0"/>
              <a:t>Притягательность нового решения: «В другом сервисе есть эта функция»</a:t>
            </a:r>
          </a:p>
          <a:p>
            <a:r>
              <a:rPr lang="en-US" dirty="0">
                <a:solidFill>
                  <a:srgbClr val="C00000"/>
                </a:solidFill>
              </a:rPr>
              <a:t>Habits</a:t>
            </a:r>
            <a:r>
              <a:rPr lang="ru-RU" dirty="0"/>
              <a:t> (Привычка)</a:t>
            </a:r>
            <a:r>
              <a:rPr lang="en-US" dirty="0"/>
              <a:t>: </a:t>
            </a:r>
            <a:r>
              <a:rPr lang="ru-RU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dirty="0">
                <a:solidFill>
                  <a:srgbClr val="C00000"/>
                </a:solidFill>
              </a:rPr>
              <a:t>Anxiety</a:t>
            </a:r>
            <a:r>
              <a:rPr lang="ru-RU" dirty="0"/>
              <a:t> (Страх)</a:t>
            </a:r>
            <a:r>
              <a:rPr lang="en-US" dirty="0"/>
              <a:t>: </a:t>
            </a:r>
            <a:r>
              <a:rPr lang="ru-RU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87" y="1577007"/>
            <a:ext cx="5880560" cy="4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43138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401556"/>
            <a:ext cx="11367052" cy="529079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Клиенты </a:t>
            </a:r>
            <a:r>
              <a:rPr lang="ru-RU" b="1" dirty="0">
                <a:effectLst/>
                <a:latin typeface="Helvetica" pitchFamily="2" charset="0"/>
              </a:rPr>
              <a:t>нанимают продукт на работу</a:t>
            </a:r>
            <a:r>
              <a:rPr lang="ru-RU" dirty="0">
                <a:effectLst/>
                <a:latin typeface="Helvetica" pitchFamily="2" charset="0"/>
              </a:rPr>
              <a:t>. Сам продукт не имеет ценности.</a:t>
            </a:r>
          </a:p>
          <a:p>
            <a:r>
              <a:rPr lang="ru-RU" b="1" dirty="0">
                <a:effectLst/>
                <a:latin typeface="Helvetica" pitchFamily="2" charset="0"/>
              </a:rPr>
              <a:t>Задачи</a:t>
            </a:r>
            <a:r>
              <a:rPr lang="ru-RU" dirty="0">
                <a:effectLst/>
                <a:latin typeface="Helvetica" pitchFamily="2" charset="0"/>
              </a:rPr>
              <a:t> клиента с течением времени </a:t>
            </a:r>
            <a:r>
              <a:rPr lang="ru-RU" b="1" dirty="0">
                <a:effectLst/>
                <a:latin typeface="Helvetica" pitchFamily="2" charset="0"/>
              </a:rPr>
              <a:t>не меняются</a:t>
            </a:r>
            <a:r>
              <a:rPr lang="ru-RU" dirty="0">
                <a:effectLst/>
                <a:latin typeface="Helvetica" pitchFamily="2" charset="0"/>
              </a:rPr>
              <a:t>. </a:t>
            </a:r>
            <a:r>
              <a:rPr lang="ru-RU" b="1" dirty="0">
                <a:effectLst/>
                <a:latin typeface="Helvetica" pitchFamily="2" charset="0"/>
              </a:rPr>
              <a:t>Меняются</a:t>
            </a:r>
            <a:r>
              <a:rPr lang="ru-RU" dirty="0">
                <a:effectLst/>
                <a:latin typeface="Helvetica" pitchFamily="2" charset="0"/>
              </a:rPr>
              <a:t> только </a:t>
            </a:r>
            <a:r>
              <a:rPr lang="ru-RU" b="1" dirty="0">
                <a:effectLst/>
                <a:latin typeface="Helvetica" pitchFamily="2" charset="0"/>
              </a:rPr>
              <a:t>решения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Новые продукты </a:t>
            </a:r>
            <a:r>
              <a:rPr lang="ru-RU" b="1" dirty="0">
                <a:effectLst/>
                <a:latin typeface="Helvetica" pitchFamily="2" charset="0"/>
              </a:rPr>
              <a:t>делают</a:t>
            </a:r>
            <a:r>
              <a:rPr lang="ru-RU" dirty="0">
                <a:effectLst/>
                <a:latin typeface="Helvetica" pitchFamily="2" charset="0"/>
              </a:rPr>
              <a:t> существующую </a:t>
            </a:r>
            <a:r>
              <a:rPr lang="ru-RU" b="1" dirty="0">
                <a:effectLst/>
                <a:latin typeface="Helvetica" pitchFamily="2" charset="0"/>
              </a:rPr>
              <a:t>работу лучше</a:t>
            </a:r>
            <a:r>
              <a:rPr lang="ru-RU" dirty="0">
                <a:effectLst/>
                <a:latin typeface="Helvetica" pitchFamily="2" charset="0"/>
              </a:rPr>
              <a:t>. 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увольняют</a:t>
            </a:r>
            <a:r>
              <a:rPr lang="ru-RU" dirty="0">
                <a:effectLst/>
                <a:latin typeface="Helvetica" pitchFamily="2" charset="0"/>
              </a:rPr>
              <a:t> прошлое решение.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Нанимая одно решение клиент хочет </a:t>
            </a:r>
            <a:r>
              <a:rPr lang="ru-RU" b="1" dirty="0">
                <a:effectLst/>
                <a:latin typeface="Helvetica" pitchFamily="2" charset="0"/>
              </a:rPr>
              <a:t>закрыть несколько задач</a:t>
            </a:r>
            <a:r>
              <a:rPr lang="ru-RU" dirty="0">
                <a:effectLst/>
                <a:latin typeface="Helvetica" pitchFamily="2" charset="0"/>
              </a:rPr>
              <a:t>. При этом ничего не делать.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нанимает решение на основе вопроса «как это позволит мне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добиться прогресса?». Клиент постоянно себя прокачивает как персонажа.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выбирает какое из решений </a:t>
            </a:r>
            <a:r>
              <a:rPr lang="ru-RU" b="1" dirty="0">
                <a:effectLst/>
                <a:latin typeface="Helvetica" pitchFamily="2" charset="0"/>
              </a:rPr>
              <a:t>лучше и дешевле</a:t>
            </a:r>
            <a:r>
              <a:rPr lang="ru-RU" dirty="0">
                <a:effectLst/>
                <a:latin typeface="Helvetica" pitchFamily="2" charset="0"/>
              </a:rPr>
              <a:t> делает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задачу. И одновременно решает больше задач.</a:t>
            </a:r>
          </a:p>
          <a:p>
            <a:r>
              <a:rPr lang="ru-RU" dirty="0">
                <a:effectLst/>
                <a:latin typeface="Helvetica" pitchFamily="2" charset="0"/>
              </a:rPr>
              <a:t>Какой продукт наймет клиент решает </a:t>
            </a:r>
            <a:r>
              <a:rPr lang="ru-RU" b="1" dirty="0">
                <a:effectLst/>
                <a:latin typeface="Helvetica" pitchFamily="2" charset="0"/>
              </a:rPr>
              <a:t>контекст</a:t>
            </a:r>
            <a:r>
              <a:rPr lang="ru-RU" dirty="0">
                <a:effectLst/>
                <a:latin typeface="Helvetica" pitchFamily="2" charset="0"/>
              </a:rPr>
              <a:t>. Портрет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пользователей имеет второстепенное значение.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Решение любой задачи это десятки подзадач. Но все задачи измеримы.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ничего не хочет делать или решать. Он </a:t>
            </a:r>
            <a:r>
              <a:rPr lang="ru-RU" b="1" dirty="0">
                <a:effectLst/>
                <a:latin typeface="Helvetica" pitchFamily="2" charset="0"/>
              </a:rPr>
              <a:t>хочет только</a:t>
            </a:r>
            <a:r>
              <a:rPr lang="ru-RU" b="1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результат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Все задачи клиента можно разделить на большие и маленькие.</a:t>
            </a:r>
          </a:p>
          <a:p>
            <a:r>
              <a:rPr lang="ru-RU" dirty="0">
                <a:effectLst/>
                <a:latin typeface="Helvetica" pitchFamily="2" charset="0"/>
              </a:rPr>
              <a:t>Большие задачи — зачем, маленькие задачи — как.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1215342"/>
            <a:ext cx="7856234" cy="5451676"/>
          </a:xfrm>
        </p:spPr>
        <p:txBody>
          <a:bodyPr>
            <a:normAutofit fontScale="70000" lnSpcReduction="20000"/>
          </a:bodyPr>
          <a:lstStyle/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Hierarchy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en" dirty="0">
                <a:latin typeface="Helvetica" pitchFamily="2" charset="0"/>
              </a:rPr>
              <a:t>—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поиск основной задачи клиента, контекста, страхов и сопутствующих задач пользователя.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Атлас задачи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инструмент поиска подзадач и желаемых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результатов для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Оценка подзадач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сортировка и поиск критически важных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подзадач и ожидаемых результатов клиента в рамках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Рынок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позиционирование разных решений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основной задачи по цене и качеству исполнения.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Размер рынка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быстрая оценка размера рынка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Силы прогресса </a:t>
            </a:r>
            <a:r>
              <a:rPr lang="en-US" dirty="0">
                <a:solidFill>
                  <a:srgbClr val="595959"/>
                </a:solidFill>
                <a:effectLst/>
                <a:latin typeface="Helvetica" pitchFamily="2" charset="0"/>
              </a:rPr>
              <a:t>—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 анализ сил, которые воздействуют на</a:t>
            </a:r>
            <a:r>
              <a:rPr lang="ru-RU" dirty="0">
                <a:solidFill>
                  <a:srgbClr val="595959"/>
                </a:solidFill>
                <a:latin typeface="Helvetica" pitchFamily="2" charset="0"/>
              </a:rPr>
              <a:t> 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клиента при переходе от одного решения к другому.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выяснение задач и подзадач, ценностей,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страхов, привычек и конкурентных решений у клиентов.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Карточка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шаблон фиксации ответов для каждого </a:t>
            </a:r>
            <a:r>
              <a:rPr lang="en" dirty="0">
                <a:effectLst/>
                <a:latin typeface="Helvetica" pitchFamily="2" charset="0"/>
              </a:rPr>
              <a:t>JTBD </a:t>
            </a:r>
            <a:r>
              <a:rPr lang="ru-RU" dirty="0">
                <a:effectLst/>
                <a:latin typeface="Helvetica" pitchFamily="2" charset="0"/>
              </a:rPr>
              <a:t>интервью.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исследование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фиксация результатов и прогресса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0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9530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068947" y="1079642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85155"/>
            <a:ext cx="4035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представляют наибольшую возможность для инноваций.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</a:t>
            </a:r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зация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581675" y="323178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Приоритезация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5534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Importance: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эта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работа важная?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B5BE6C0-E039-2667-4BEC-9A0752FF53BD}"/>
              </a:ext>
            </a:extLst>
          </p:cNvPr>
          <p:cNvSpPr txBox="1"/>
          <p:nvPr/>
        </p:nvSpPr>
        <p:spPr>
          <a:xfrm>
            <a:off x="8075555" y="1496817"/>
            <a:ext cx="2900405" cy="8332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Satisfaction: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45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37474F"/>
                </a:solidFill>
                <a:latin typeface="Trebuchet MS"/>
                <a:cs typeface="Trebuchet MS"/>
              </a:rPr>
              <a:t>вы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удовлетворены существующим решением?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627091"/>
            <a:ext cx="5057160" cy="2486142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L="1470623" marR="6773" indent="-993115">
              <a:lnSpc>
                <a:spcPts val="6706"/>
              </a:lnSpc>
              <a:spcBef>
                <a:spcPts val="272"/>
              </a:spcBef>
            </a:pPr>
            <a:r>
              <a:rPr b="1" spc="-13" dirty="0">
                <a:solidFill>
                  <a:schemeClr val="bg1"/>
                </a:solidFill>
                <a:latin typeface="Trebuchet MS" panose="020B0703020202090204" pitchFamily="34" charset="0"/>
              </a:rPr>
              <a:t>Критическая 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22349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решенная существующими решениями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x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Важность</a:t>
            </a:r>
            <a:r>
              <a:rPr sz="3200" b="1" spc="-67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—</a:t>
            </a:r>
            <a:r>
              <a:rPr sz="3200" b="1" spc="-69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Удовлетв.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191516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Какие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Micro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27" dirty="0">
                <a:latin typeface="Trebuchet MS"/>
                <a:cs typeface="Trebuchet MS"/>
              </a:rPr>
              <a:t>Jobs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делаем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за </a:t>
            </a:r>
            <a:r>
              <a:rPr sz="1867" dirty="0">
                <a:latin typeface="Trebuchet MS"/>
                <a:cs typeface="Trebuchet MS"/>
              </a:rPr>
              <a:t>клиента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и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как </a:t>
            </a:r>
            <a:r>
              <a:rPr sz="1867" dirty="0">
                <a:latin typeface="Trebuchet MS"/>
                <a:cs typeface="Trebuchet MS"/>
              </a:rPr>
              <a:t>меняем</a:t>
            </a:r>
            <a:r>
              <a:rPr sz="1867" spc="-5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процесс?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Кого</a:t>
            </a:r>
            <a:r>
              <a:rPr sz="1867" spc="-27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из </a:t>
            </a: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конкурентов</a:t>
            </a:r>
            <a:r>
              <a:rPr sz="1867" spc="-73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мы </a:t>
            </a:r>
            <a:r>
              <a:rPr sz="1867" spc="-13" dirty="0">
                <a:solidFill>
                  <a:srgbClr val="000000"/>
                </a:solidFill>
                <a:latin typeface="Trebuchet MS" panose="020B0703020202090204" pitchFamily="34" charset="0"/>
              </a:rPr>
              <a:t>увольняем?</a:t>
            </a:r>
            <a:endParaRPr sz="1867" dirty="0">
              <a:latin typeface="Trebuchet MS" panose="020B070302020209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Из</a:t>
            </a:r>
            <a:r>
              <a:rPr sz="1867" spc="-13" dirty="0">
                <a:latin typeface="Trebuchet MS"/>
                <a:cs typeface="Trebuchet MS"/>
              </a:rPr>
              <a:t> какого </a:t>
            </a:r>
            <a:r>
              <a:rPr sz="1867" dirty="0">
                <a:latin typeface="Trebuchet MS"/>
                <a:cs typeface="Trebuchet MS"/>
              </a:rPr>
              <a:t>контекста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к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какой </a:t>
            </a:r>
            <a:r>
              <a:rPr sz="1867" dirty="0">
                <a:latin typeface="Trebuchet MS"/>
                <a:cs typeface="Trebuchet MS"/>
              </a:rPr>
              <a:t>Big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Jobs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ведем клиента?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6" y="2103725"/>
            <a:ext cx="51816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1800">
                <a:solidFill>
                  <a:schemeClr val="lt1"/>
                </a:solidFill>
              </a:rPr>
              <a:t>Фокусировка на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180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Над проблемами надо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1800">
                <a:solidFill>
                  <a:schemeClr val="lt1"/>
                </a:solidFill>
              </a:rPr>
              <a:t>, чтобы понять набор критических задач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1800">
                <a:solidFill>
                  <a:schemeClr val="lt1"/>
                </a:solidFill>
              </a:rPr>
              <a:t> клиентами (те, кто уже купил)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Решение должно закрывать задачу по-новому. Создание продукта —   это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1800">
                <a:solidFill>
                  <a:schemeClr val="lt1"/>
                </a:solidFill>
              </a:rPr>
              <a:t> процесс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2103725"/>
            <a:ext cx="50721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1800" dirty="0"/>
              <a:t>Фокусировка на одной ключевой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Надо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углубляться</a:t>
            </a:r>
            <a:r>
              <a:rPr lang="ru-RU" sz="1800" dirty="0"/>
              <a:t> в проблему клиента и становиться экспертом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Искать проблемы нужно через проблемные интервью с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потенциальными</a:t>
            </a:r>
            <a:r>
              <a:rPr lang="ru-RU" sz="1800" dirty="0"/>
              <a:t> клиентами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Боль клиента надо сразу проверить с помощью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простого</a:t>
            </a:r>
            <a:r>
              <a:rPr lang="ru-RU" sz="1800" dirty="0"/>
              <a:t> решения (</a:t>
            </a:r>
            <a:r>
              <a:rPr lang="ru-RU" sz="1800" dirty="0" err="1"/>
              <a:t>решенческое</a:t>
            </a:r>
            <a:r>
              <a:rPr lang="ru-RU" sz="1800" dirty="0"/>
              <a:t> интервью)</a:t>
            </a:r>
            <a:endParaRPr sz="18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978170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978175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24069</TotalTime>
  <Words>7064</Words>
  <Application>Microsoft Macintosh PowerPoint</Application>
  <PresentationFormat>Широкоэкранный</PresentationFormat>
  <Paragraphs>960</Paragraphs>
  <Slides>129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9" baseType="lpstr">
      <vt:lpstr>Arial Unicode MS</vt:lpstr>
      <vt:lpstr>Arial</vt:lpstr>
      <vt:lpstr>Arial Black</vt:lpstr>
      <vt:lpstr>Calibri</vt:lpstr>
      <vt:lpstr>Calibri Light</vt:lpstr>
      <vt:lpstr>GraphikLCG-Regular</vt:lpstr>
      <vt:lpstr>Helvetica</vt:lpstr>
      <vt:lpstr>Menlo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var(--stk-f--b_family)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Что делать по порядку?</vt:lpstr>
      <vt:lpstr>Метрики продукта вложены в метрики компании</vt:lpstr>
      <vt:lpstr>Иерархия метрик на примере видеосервиса</vt:lpstr>
      <vt:lpstr>Сбор идей для приоритезации</vt:lpstr>
      <vt:lpstr>Пользователи</vt:lpstr>
      <vt:lpstr>Цикл обратной связи с пользователями</vt:lpstr>
      <vt:lpstr>Цикл обратной связи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Приоритезация фичей / гипотез</vt:lpstr>
      <vt:lpstr>Презентация PowerPoint</vt:lpstr>
      <vt:lpstr>Категоризация и приоритезация</vt:lpstr>
      <vt:lpstr>Презентация PowerPoint</vt:lpstr>
      <vt:lpstr>Быстрая и медленная оценка</vt:lpstr>
      <vt:lpstr>Быстрая приоритезация: Reach / Frequency</vt:lpstr>
      <vt:lpstr>Быстрая приоритезация: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Способы оценки фич / проектов</vt:lpstr>
      <vt:lpstr>Иерархия метрик</vt:lpstr>
      <vt:lpstr>На основе метрик</vt:lpstr>
      <vt:lpstr>Подход у Amazon</vt:lpstr>
      <vt:lpstr>Рассчитываем ROI (вероятностные сценарии)</vt:lpstr>
      <vt:lpstr>Алгоритм приоритезации фичей / гипотез</vt:lpstr>
      <vt:lpstr>Целевая аудитория</vt:lpstr>
      <vt:lpstr>Презентация PowerPoint</vt:lpstr>
      <vt:lpstr>Презентация PowerPoint</vt:lpstr>
      <vt:lpstr>Виды ЦА</vt:lpstr>
      <vt:lpstr>Структура целевой аудитории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Как определить портрет?</vt:lpstr>
      <vt:lpstr>Яндекс Метрика</vt:lpstr>
      <vt:lpstr>Similar Web</vt:lpstr>
      <vt:lpstr>Ограничения соц. дем. и  метода персон</vt:lpstr>
      <vt:lpstr>Фреймворк Jobs To Be Done</vt:lpstr>
      <vt:lpstr>Задачи клиента не меняются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 — это непрерывный процесс</vt:lpstr>
      <vt:lpstr>#1</vt:lpstr>
      <vt:lpstr>Определяем критерии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Стратегии роста</vt:lpstr>
      <vt:lpstr>Презентация PowerPoint</vt:lpstr>
      <vt:lpstr>Анализ конкурентов</vt:lpstr>
      <vt:lpstr>разработка маркетинговой стратегии, позиционирования товара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69</cp:revision>
  <dcterms:created xsi:type="dcterms:W3CDTF">2023-02-27T06:48:08Z</dcterms:created>
  <dcterms:modified xsi:type="dcterms:W3CDTF">2023-05-15T14:16:55Z</dcterms:modified>
</cp:coreProperties>
</file>